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0"/>
  </p:notesMasterIdLst>
  <p:sldIdLst>
    <p:sldId id="286" r:id="rId2"/>
    <p:sldId id="258" r:id="rId3"/>
    <p:sldId id="259" r:id="rId4"/>
    <p:sldId id="328" r:id="rId5"/>
    <p:sldId id="295" r:id="rId6"/>
    <p:sldId id="297" r:id="rId7"/>
    <p:sldId id="262" r:id="rId8"/>
    <p:sldId id="298" r:id="rId9"/>
    <p:sldId id="300" r:id="rId10"/>
    <p:sldId id="301" r:id="rId11"/>
    <p:sldId id="302" r:id="rId12"/>
    <p:sldId id="303" r:id="rId13"/>
    <p:sldId id="268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25" r:id="rId24"/>
    <p:sldId id="271" r:id="rId25"/>
    <p:sldId id="326" r:id="rId26"/>
    <p:sldId id="316" r:id="rId27"/>
    <p:sldId id="317" r:id="rId28"/>
    <p:sldId id="315" r:id="rId29"/>
    <p:sldId id="318" r:id="rId30"/>
    <p:sldId id="319" r:id="rId31"/>
    <p:sldId id="320" r:id="rId32"/>
    <p:sldId id="321" r:id="rId33"/>
    <p:sldId id="322" r:id="rId34"/>
    <p:sldId id="324" r:id="rId35"/>
    <p:sldId id="272" r:id="rId36"/>
    <p:sldId id="288" r:id="rId37"/>
    <p:sldId id="273" r:id="rId38"/>
    <p:sldId id="27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94" autoAdjust="0"/>
  </p:normalViewPr>
  <p:slideViewPr>
    <p:cSldViewPr>
      <p:cViewPr varScale="1">
        <p:scale>
          <a:sx n="70" d="100"/>
          <a:sy n="70" d="100"/>
        </p:scale>
        <p:origin x="-11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0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0507A-AB25-42B0-9897-3E4E8C322370}" type="datetimeFigureOut">
              <a:rPr lang="en-US" smtClean="0"/>
              <a:pPr/>
              <a:t>5/20/2010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D1E4C-1539-49D9-AD56-1D8BEBC24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7B3F28-C6E6-441A-8D28-2465C49B6BE0}" type="slidenum">
              <a:rPr lang="tr-TR" smtClean="0"/>
              <a:pPr/>
              <a:t>2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09787-AEA9-471A-B2D1-AED06DE98052}" type="datetimeFigureOut">
              <a:rPr lang="en-US" smtClean="0"/>
              <a:pPr/>
              <a:t>5/20/2010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F58768D-83B3-4E6C-ACE9-69F1132B0E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09787-AEA9-471A-B2D1-AED06DE98052}" type="datetimeFigureOut">
              <a:rPr lang="en-US" smtClean="0"/>
              <a:pPr/>
              <a:t>5/20/2010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768D-83B3-4E6C-ACE9-69F1132B0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09787-AEA9-471A-B2D1-AED06DE98052}" type="datetimeFigureOut">
              <a:rPr lang="en-US" smtClean="0"/>
              <a:pPr/>
              <a:t>5/20/2010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768D-83B3-4E6C-ACE9-69F1132B0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09787-AEA9-471A-B2D1-AED06DE98052}" type="datetimeFigureOut">
              <a:rPr lang="en-US" smtClean="0"/>
              <a:pPr/>
              <a:t>5/20/2010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768D-83B3-4E6C-ACE9-69F1132B0E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09787-AEA9-471A-B2D1-AED06DE98052}" type="datetimeFigureOut">
              <a:rPr lang="en-US" smtClean="0"/>
              <a:pPr/>
              <a:t>5/20/2010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F58768D-83B3-4E6C-ACE9-69F1132B0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09787-AEA9-471A-B2D1-AED06DE98052}" type="datetimeFigureOut">
              <a:rPr lang="en-US" smtClean="0"/>
              <a:pPr/>
              <a:t>5/20/2010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768D-83B3-4E6C-ACE9-69F1132B0E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09787-AEA9-471A-B2D1-AED06DE98052}" type="datetimeFigureOut">
              <a:rPr lang="en-US" smtClean="0"/>
              <a:pPr/>
              <a:t>5/20/2010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768D-83B3-4E6C-ACE9-69F1132B0E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09787-AEA9-471A-B2D1-AED06DE98052}" type="datetimeFigureOut">
              <a:rPr lang="en-US" smtClean="0"/>
              <a:pPr/>
              <a:t>5/20/2010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768D-83B3-4E6C-ACE9-69F1132B0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09787-AEA9-471A-B2D1-AED06DE98052}" type="datetimeFigureOut">
              <a:rPr lang="en-US" smtClean="0"/>
              <a:pPr/>
              <a:t>5/20/2010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768D-83B3-4E6C-ACE9-69F1132B0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09787-AEA9-471A-B2D1-AED06DE98052}" type="datetimeFigureOut">
              <a:rPr lang="en-US" smtClean="0"/>
              <a:pPr/>
              <a:t>5/20/2010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768D-83B3-4E6C-ACE9-69F1132B0E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09787-AEA9-471A-B2D1-AED06DE98052}" type="datetimeFigureOut">
              <a:rPr lang="en-US" smtClean="0"/>
              <a:pPr/>
              <a:t>5/20/2010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F58768D-83B3-4E6C-ACE9-69F1132B0E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3509787-AEA9-471A-B2D1-AED06DE98052}" type="datetimeFigureOut">
              <a:rPr lang="en-US" smtClean="0"/>
              <a:pPr/>
              <a:t>5/20/2010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F58768D-83B3-4E6C-ACE9-69F1132B0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95400" y="3429000"/>
            <a:ext cx="6400800" cy="2438400"/>
          </a:xfrm>
        </p:spPr>
        <p:txBody>
          <a:bodyPr/>
          <a:lstStyle/>
          <a:p>
            <a:r>
              <a:rPr lang="en-US" dirty="0" smtClean="0"/>
              <a:t>M.Sc. Thesis</a:t>
            </a:r>
          </a:p>
          <a:p>
            <a:r>
              <a:rPr lang="en-US" dirty="0" smtClean="0"/>
              <a:t>by</a:t>
            </a:r>
          </a:p>
          <a:p>
            <a:r>
              <a:rPr lang="en-US" dirty="0" err="1" smtClean="0"/>
              <a:t>Zeynep</a:t>
            </a:r>
            <a:r>
              <a:rPr lang="en-US" dirty="0" smtClean="0"/>
              <a:t> </a:t>
            </a:r>
            <a:r>
              <a:rPr lang="tr-TR" dirty="0" smtClean="0"/>
              <a:t>Çipiloğlu</a:t>
            </a:r>
            <a:endParaRPr lang="en-US" dirty="0" smtClean="0"/>
          </a:p>
          <a:p>
            <a:r>
              <a:rPr lang="en-US" dirty="0" smtClean="0"/>
              <a:t>Advisor: Asst. Prof. Dr. </a:t>
            </a:r>
            <a:r>
              <a:rPr lang="en-US" dirty="0" err="1" smtClean="0"/>
              <a:t>Tolga</a:t>
            </a:r>
            <a:r>
              <a:rPr lang="en-US" dirty="0" smtClean="0"/>
              <a:t> </a:t>
            </a:r>
            <a:r>
              <a:rPr lang="tr-TR" dirty="0" smtClean="0"/>
              <a:t>Çapın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 Fuzzy Logic Based Approach for Enhancing Depth Perception </a:t>
            </a:r>
            <a:br>
              <a:rPr lang="en-US" sz="3200" dirty="0" smtClean="0"/>
            </a:br>
            <a:r>
              <a:rPr lang="en-US" sz="3200" dirty="0" smtClean="0"/>
              <a:t>in Computer Graphics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Background: </a:t>
            </a:r>
            <a:r>
              <a:rPr lang="en-US" sz="3200" dirty="0" smtClean="0"/>
              <a:t>Rendering Methods</a:t>
            </a:r>
            <a:endParaRPr lang="en-US" sz="4000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153400" cy="5410200"/>
          </a:xfrm>
        </p:spPr>
        <p:txBody>
          <a:bodyPr/>
          <a:lstStyle/>
          <a:p>
            <a:r>
              <a:rPr lang="en-US" dirty="0" smtClean="0"/>
              <a:t>Shading, shadow</a:t>
            </a:r>
          </a:p>
          <a:p>
            <a:endParaRPr lang="en-US" dirty="0" smtClean="0"/>
          </a:p>
          <a:p>
            <a:endParaRPr lang="en-US" dirty="0" smtClean="0"/>
          </a:p>
          <a:p>
            <a:pPr lvl="3">
              <a:buNone/>
            </a:pPr>
            <a:endParaRPr lang="en-US" dirty="0" smtClean="0"/>
          </a:p>
        </p:txBody>
      </p:sp>
      <p:pic>
        <p:nvPicPr>
          <p:cNvPr id="16" name="Picture 2" descr="C:\Documents and Settings\development\Desktop\ambient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981200"/>
            <a:ext cx="180848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Documents and Settings\development\Desktop\shado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81200"/>
            <a:ext cx="1725363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C:\Documents and Settings\development\Desktop\Gooch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981200"/>
            <a:ext cx="3241965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373880"/>
            <a:ext cx="442994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343400"/>
            <a:ext cx="237744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38200" y="3200400"/>
            <a:ext cx="1234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Shadow map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19098" y="3212068"/>
            <a:ext cx="1805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Ambient Occlusion</a:t>
            </a:r>
          </a:p>
          <a:p>
            <a:pPr algn="ctr"/>
            <a:r>
              <a:rPr lang="en-US" dirty="0" smtClean="0"/>
              <a:t>[Bunnel04]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45666" y="3163669"/>
            <a:ext cx="1410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Gooch shading</a:t>
            </a:r>
          </a:p>
          <a:p>
            <a:pPr algn="ctr"/>
            <a:r>
              <a:rPr lang="en-US" dirty="0" smtClean="0"/>
              <a:t>[Gooch98]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5638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Boundary Enhancement [Luft06, Nienhaus03]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87160" y="5574268"/>
            <a:ext cx="259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Halo effect [Bruckner07]</a:t>
            </a:r>
            <a:endParaRPr lang="en-US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548640" cy="548640"/>
          </a:xfrm>
        </p:spPr>
        <p:txBody>
          <a:bodyPr>
            <a:normAutofit/>
          </a:bodyPr>
          <a:lstStyle/>
          <a:p>
            <a:pPr>
              <a:defRPr/>
            </a:pPr>
            <a:fld id="{1570466D-0512-4D1F-88D4-DCFB6E867220}" type="slidenum">
              <a:rPr lang="en-GB" smtClean="0"/>
              <a:pPr>
                <a:defRPr/>
              </a:pPr>
              <a:t>10</a:t>
            </a:fld>
            <a:r>
              <a:rPr lang="en-GB" dirty="0" smtClean="0"/>
              <a:t>/35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Background: </a:t>
            </a:r>
            <a:r>
              <a:rPr lang="en-US" sz="3200" dirty="0" smtClean="0"/>
              <a:t>Rendering Methods</a:t>
            </a:r>
            <a:endParaRPr lang="en-US" sz="400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5181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Motion related cues</a:t>
            </a:r>
          </a:p>
          <a:p>
            <a:pPr lvl="1"/>
            <a:r>
              <a:rPr lang="en-US" dirty="0" smtClean="0"/>
              <a:t>Mouse/keyboard controlled motion</a:t>
            </a:r>
          </a:p>
          <a:p>
            <a:pPr lvl="1"/>
            <a:r>
              <a:rPr lang="en-US" dirty="0" smtClean="0"/>
              <a:t>Face tracking [Bulbul10]</a:t>
            </a:r>
          </a:p>
          <a:p>
            <a:pPr lvl="1"/>
            <a:r>
              <a:rPr lang="en-US" dirty="0" smtClean="0"/>
              <a:t>Magnetic trackers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Occulomotor and binocular cues</a:t>
            </a:r>
          </a:p>
          <a:p>
            <a:pPr lvl="1"/>
            <a:r>
              <a:rPr lang="en-US" dirty="0" smtClean="0"/>
              <a:t>Multi-view rendering [Dodgson05, Halle05]</a:t>
            </a:r>
          </a:p>
          <a:p>
            <a:pPr lvl="2"/>
            <a:r>
              <a:rPr lang="en-US" dirty="0" smtClean="0"/>
              <a:t>Parallax, lenticular, holographic</a:t>
            </a:r>
          </a:p>
          <a:p>
            <a:pPr lvl="2"/>
            <a:r>
              <a:rPr lang="en-US" dirty="0" smtClean="0"/>
              <a:t>Anaglyph glasses, shutter glasses</a:t>
            </a:r>
          </a:p>
          <a:p>
            <a:pPr lvl="2"/>
            <a:r>
              <a:rPr lang="en-US" dirty="0" smtClean="0"/>
              <a:t>HMDs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548640" cy="548640"/>
          </a:xfrm>
        </p:spPr>
        <p:txBody>
          <a:bodyPr>
            <a:normAutofit/>
          </a:bodyPr>
          <a:lstStyle/>
          <a:p>
            <a:pPr>
              <a:defRPr/>
            </a:pPr>
            <a:fld id="{1570466D-0512-4D1F-88D4-DCFB6E867220}" type="slidenum">
              <a:rPr lang="en-GB" smtClean="0"/>
              <a:pPr>
                <a:defRPr/>
              </a:pPr>
              <a:t>11</a:t>
            </a:fld>
            <a:r>
              <a:rPr lang="en-GB" dirty="0" smtClean="0"/>
              <a:t>/35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Background: </a:t>
            </a:r>
            <a:r>
              <a:rPr lang="en-US" sz="3200" dirty="0" smtClean="0"/>
              <a:t>Rendering Methods</a:t>
            </a:r>
            <a:endParaRPr lang="en-US" sz="4000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4267200" cy="5181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Tarini</a:t>
            </a:r>
            <a:r>
              <a:rPr lang="en-US" dirty="0" smtClean="0"/>
              <a:t> et al.</a:t>
            </a:r>
          </a:p>
          <a:p>
            <a:pPr lvl="1"/>
            <a:r>
              <a:rPr lang="en-US" dirty="0" smtClean="0"/>
              <a:t>Molecular visualization</a:t>
            </a:r>
          </a:p>
          <a:p>
            <a:pPr lvl="1"/>
            <a:r>
              <a:rPr lang="en-US" dirty="0" smtClean="0"/>
              <a:t>Ambient occlusion</a:t>
            </a:r>
          </a:p>
          <a:p>
            <a:pPr lvl="1"/>
            <a:r>
              <a:rPr lang="en-US" dirty="0" smtClean="0"/>
              <a:t>Edge cueing</a:t>
            </a:r>
          </a:p>
          <a:p>
            <a:r>
              <a:rPr lang="en-US" dirty="0" err="1" smtClean="0"/>
              <a:t>Weiskopf</a:t>
            </a:r>
            <a:r>
              <a:rPr lang="en-US" dirty="0" smtClean="0"/>
              <a:t> and </a:t>
            </a:r>
            <a:r>
              <a:rPr lang="en-US" dirty="0" err="1" smtClean="0"/>
              <a:t>Ertl</a:t>
            </a:r>
            <a:endParaRPr lang="en-US" dirty="0" smtClean="0"/>
          </a:p>
          <a:p>
            <a:pPr lvl="1"/>
            <a:r>
              <a:rPr lang="en-US" dirty="0" smtClean="0"/>
              <a:t>Color transformations</a:t>
            </a:r>
          </a:p>
          <a:p>
            <a:r>
              <a:rPr lang="en-US" dirty="0" smtClean="0"/>
              <a:t>Swain</a:t>
            </a:r>
          </a:p>
          <a:p>
            <a:pPr lvl="1"/>
            <a:r>
              <a:rPr lang="en-US" dirty="0" smtClean="0"/>
              <a:t>Shading, brightness, occlusion, depth-of-focus</a:t>
            </a:r>
          </a:p>
          <a:p>
            <a:pPr lvl="1"/>
            <a:r>
              <a:rPr lang="en-US" dirty="0" smtClean="0"/>
              <a:t>Background, foreground, object of interest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548640" cy="548640"/>
          </a:xfrm>
        </p:spPr>
        <p:txBody>
          <a:bodyPr>
            <a:normAutofit/>
          </a:bodyPr>
          <a:lstStyle/>
          <a:p>
            <a:pPr>
              <a:defRPr/>
            </a:pPr>
            <a:fld id="{1570466D-0512-4D1F-88D4-DCFB6E867220}" type="slidenum">
              <a:rPr lang="en-GB" smtClean="0"/>
              <a:pPr>
                <a:defRPr/>
              </a:pPr>
              <a:t>12</a:t>
            </a:fld>
            <a:r>
              <a:rPr lang="en-GB" dirty="0" smtClean="0"/>
              <a:t>/35</a:t>
            </a:r>
            <a:endParaRPr lang="en-GB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876800" y="2667000"/>
            <a:ext cx="3962400" cy="2057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Current solutions are limited: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Domain specific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comprehensive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/>
              <a:t>Approach</a:t>
            </a:r>
            <a:endParaRPr lang="en-US" sz="4000" b="1" dirty="0"/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7772400" cy="4876800"/>
          </a:xfrm>
        </p:spPr>
        <p:txBody>
          <a:bodyPr/>
          <a:lstStyle/>
          <a:p>
            <a:r>
              <a:rPr lang="en-US" dirty="0" smtClean="0"/>
              <a:t>A system that enhances the depth perception of a given scene</a:t>
            </a:r>
          </a:p>
          <a:p>
            <a:r>
              <a:rPr lang="en-US" dirty="0" smtClean="0"/>
              <a:t>Considers </a:t>
            </a:r>
          </a:p>
          <a:p>
            <a:pPr lvl="1"/>
            <a:r>
              <a:rPr lang="en-US" dirty="0" smtClean="0"/>
              <a:t>User’s tasks, the spatial layout of the scene, costs of the methods</a:t>
            </a:r>
          </a:p>
          <a:p>
            <a:r>
              <a:rPr lang="en-US" dirty="0" smtClean="0"/>
              <a:t>Hybrid system</a:t>
            </a:r>
          </a:p>
          <a:p>
            <a:pPr lvl="1"/>
            <a:r>
              <a:rPr lang="en-US" dirty="0" smtClean="0"/>
              <a:t>Cue specialization</a:t>
            </a:r>
          </a:p>
          <a:p>
            <a:pPr lvl="1"/>
            <a:r>
              <a:rPr lang="en-US" dirty="0" smtClean="0"/>
              <a:t>Range extension</a:t>
            </a:r>
          </a:p>
          <a:p>
            <a:pPr lvl="1"/>
            <a:r>
              <a:rPr lang="en-US" dirty="0" smtClean="0"/>
              <a:t>Weighted linear combination	</a:t>
            </a:r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pic>
        <p:nvPicPr>
          <p:cNvPr id="4098" name="Picture 2" descr="D:\My Dropbox\Thesis\drawings\3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191000"/>
            <a:ext cx="6797675" cy="2560637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2590800" y="4419600"/>
            <a:ext cx="1447800" cy="198120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548640" cy="548640"/>
          </a:xfrm>
        </p:spPr>
        <p:txBody>
          <a:bodyPr>
            <a:normAutofit/>
          </a:bodyPr>
          <a:lstStyle/>
          <a:p>
            <a:pPr>
              <a:defRPr/>
            </a:pPr>
            <a:fld id="{1570466D-0512-4D1F-88D4-DCFB6E867220}" type="slidenum">
              <a:rPr lang="en-GB" smtClean="0"/>
              <a:pPr>
                <a:defRPr/>
              </a:pPr>
              <a:t>13</a:t>
            </a:fld>
            <a:r>
              <a:rPr lang="en-GB" dirty="0" smtClean="0"/>
              <a:t>/35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/>
              <a:t>Stage 1: </a:t>
            </a:r>
            <a:r>
              <a:rPr lang="en-US" dirty="0" smtClean="0"/>
              <a:t>Cue Prioritization</a:t>
            </a:r>
            <a:endParaRPr lang="en-US" sz="4000" dirty="0"/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382000" cy="518160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Aim: </a:t>
            </a:r>
            <a:r>
              <a:rPr lang="en-US" sz="2500" dirty="0" smtClean="0"/>
              <a:t>Determining proper depth cues for the given scene</a:t>
            </a:r>
          </a:p>
          <a:p>
            <a:r>
              <a:rPr lang="en-US" sz="2700" dirty="0" smtClean="0"/>
              <a:t>Input: </a:t>
            </a:r>
            <a:r>
              <a:rPr lang="en-US" sz="2500" dirty="0" smtClean="0"/>
              <a:t>Task, distance, and scene layout</a:t>
            </a:r>
          </a:p>
          <a:p>
            <a:r>
              <a:rPr lang="en-US" sz="2700" dirty="0" smtClean="0"/>
              <a:t>Output: </a:t>
            </a:r>
            <a:r>
              <a:rPr lang="en-US" sz="2500" dirty="0" smtClean="0"/>
              <a:t>Cue priority values</a:t>
            </a:r>
          </a:p>
          <a:p>
            <a:r>
              <a:rPr lang="en-US" sz="2700" dirty="0" smtClean="0"/>
              <a:t>Methodology: </a:t>
            </a:r>
            <a:r>
              <a:rPr lang="en-US" sz="2500" dirty="0" smtClean="0"/>
              <a:t>Fuzzy logic-based decision </a:t>
            </a:r>
          </a:p>
          <a:p>
            <a:endParaRPr lang="en-US" sz="2500" dirty="0" smtClean="0"/>
          </a:p>
          <a:p>
            <a:r>
              <a:rPr lang="en-US" sz="2700" dirty="0" smtClean="0"/>
              <a:t>Why fuzzy logic?</a:t>
            </a:r>
          </a:p>
          <a:p>
            <a:pPr lvl="1"/>
            <a:r>
              <a:rPr lang="en-US" sz="2500" dirty="0" smtClean="0"/>
              <a:t>Terms are fuzzy (</a:t>
            </a:r>
            <a:r>
              <a:rPr lang="en-US" sz="2500" dirty="0" err="1" smtClean="0"/>
              <a:t>e.g</a:t>
            </a:r>
            <a:r>
              <a:rPr lang="en-US" sz="2500" dirty="0" smtClean="0"/>
              <a:t>: strong, weak, effective…)</a:t>
            </a:r>
          </a:p>
          <a:p>
            <a:pPr lvl="1"/>
            <a:r>
              <a:rPr lang="en-US" sz="2500" dirty="0" smtClean="0"/>
              <a:t>Multi-input (task, scene layout, etc.)</a:t>
            </a:r>
          </a:p>
          <a:p>
            <a:pPr lvl="1"/>
            <a:r>
              <a:rPr lang="en-US" sz="2500" dirty="0" smtClean="0"/>
              <a:t>Binary logic is not sufficient</a:t>
            </a:r>
          </a:p>
          <a:p>
            <a:pPr lvl="1"/>
            <a:r>
              <a:rPr lang="en-US" dirty="0" smtClean="0"/>
              <a:t>Used to model the human control logic, perception [Brackstone00, Russel97]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548640" cy="548640"/>
          </a:xfrm>
        </p:spPr>
        <p:txBody>
          <a:bodyPr>
            <a:normAutofit/>
          </a:bodyPr>
          <a:lstStyle/>
          <a:p>
            <a:pPr>
              <a:defRPr/>
            </a:pPr>
            <a:fld id="{1570466D-0512-4D1F-88D4-DCFB6E867220}" type="slidenum">
              <a:rPr lang="en-GB" smtClean="0"/>
              <a:pPr>
                <a:defRPr/>
              </a:pPr>
              <a:t>14</a:t>
            </a:fld>
            <a:r>
              <a:rPr lang="en-GB" dirty="0" smtClean="0"/>
              <a:t>/35</a:t>
            </a: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/>
              <a:t>Fuzzy Logic</a:t>
            </a:r>
            <a:endParaRPr lang="en-US" sz="4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05000"/>
            <a:ext cx="5486400" cy="108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1600"/>
            <a:ext cx="3200400" cy="192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953000"/>
            <a:ext cx="8229600" cy="141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38200" y="3276600"/>
            <a:ext cx="144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Fuzzification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86200" y="6324600"/>
            <a:ext cx="1175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Inference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39000" y="3276600"/>
            <a:ext cx="164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Defuzzification</a:t>
            </a:r>
            <a:endParaRPr lang="en-US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4187" y="1981200"/>
            <a:ext cx="2157413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3352800"/>
            <a:ext cx="4572000" cy="158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914400"/>
            <a:ext cx="4572000" cy="167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548640" cy="548640"/>
          </a:xfrm>
        </p:spPr>
        <p:txBody>
          <a:bodyPr>
            <a:normAutofit/>
          </a:bodyPr>
          <a:lstStyle/>
          <a:p>
            <a:pPr>
              <a:defRPr/>
            </a:pPr>
            <a:fld id="{1570466D-0512-4D1F-88D4-DCFB6E867220}" type="slidenum">
              <a:rPr lang="en-GB" smtClean="0"/>
              <a:pPr>
                <a:defRPr/>
              </a:pPr>
              <a:t>15</a:t>
            </a:fld>
            <a:r>
              <a:rPr lang="en-GB" dirty="0" smtClean="0"/>
              <a:t>/35</a:t>
            </a: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Cue Prioritization Architecture</a:t>
            </a:r>
            <a:endParaRPr lang="en-US" sz="4000" b="1" dirty="0"/>
          </a:p>
        </p:txBody>
      </p:sp>
      <p:pic>
        <p:nvPicPr>
          <p:cNvPr id="5" name="Picture 2" descr="D:\My Dropbox\Thesis\drawings\3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5000"/>
            <a:ext cx="7367091" cy="3352800"/>
          </a:xfrm>
          <a:prstGeom prst="rect">
            <a:avLst/>
          </a:prstGeom>
          <a:noFill/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548640" cy="548640"/>
          </a:xfrm>
        </p:spPr>
        <p:txBody>
          <a:bodyPr>
            <a:normAutofit/>
          </a:bodyPr>
          <a:lstStyle/>
          <a:p>
            <a:pPr>
              <a:defRPr/>
            </a:pPr>
            <a:fld id="{1570466D-0512-4D1F-88D4-DCFB6E867220}" type="slidenum">
              <a:rPr lang="en-GB" smtClean="0"/>
              <a:pPr>
                <a:defRPr/>
              </a:pPr>
              <a:t>16</a:t>
            </a:fld>
            <a:r>
              <a:rPr lang="en-GB" dirty="0" smtClean="0"/>
              <a:t>/35</a:t>
            </a: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Cue Prioritization: </a:t>
            </a:r>
            <a:r>
              <a:rPr lang="en-US" sz="3200" dirty="0" smtClean="0"/>
              <a:t>Fuzzification</a:t>
            </a:r>
            <a:endParaRPr lang="en-US" sz="4000" dirty="0"/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2895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Task</a:t>
            </a:r>
          </a:p>
          <a:p>
            <a:pPr lvl="1"/>
            <a:r>
              <a:rPr lang="en-US" dirty="0" smtClean="0"/>
              <a:t>Cue specialization</a:t>
            </a:r>
          </a:p>
          <a:p>
            <a:pPr lvl="1"/>
            <a:r>
              <a:rPr lang="en-US" dirty="0" smtClean="0"/>
              <a:t>Classification by Ware [Ware04]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Membership </a:t>
            </a:r>
            <a:r>
              <a:rPr lang="en-US" dirty="0" err="1" smtClean="0"/>
              <a:t>func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981200"/>
            <a:ext cx="5486400" cy="207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6656" y="4419600"/>
            <a:ext cx="354994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548640" cy="548640"/>
          </a:xfrm>
        </p:spPr>
        <p:txBody>
          <a:bodyPr>
            <a:normAutofit/>
          </a:bodyPr>
          <a:lstStyle/>
          <a:p>
            <a:pPr>
              <a:defRPr/>
            </a:pPr>
            <a:fld id="{1570466D-0512-4D1F-88D4-DCFB6E867220}" type="slidenum">
              <a:rPr lang="en-GB" smtClean="0"/>
              <a:pPr>
                <a:defRPr/>
              </a:pPr>
              <a:t>17</a:t>
            </a:fld>
            <a:r>
              <a:rPr lang="en-GB" dirty="0" smtClean="0"/>
              <a:t>/35</a:t>
            </a: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Cue Prioritization: </a:t>
            </a:r>
            <a:r>
              <a:rPr lang="en-US" sz="3200" dirty="0" smtClean="0"/>
              <a:t>Fuzzification</a:t>
            </a:r>
            <a:endParaRPr lang="en-US" sz="4000" dirty="0"/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3657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Distance</a:t>
            </a:r>
          </a:p>
          <a:p>
            <a:pPr lvl="1"/>
            <a:r>
              <a:rPr lang="en-US" dirty="0" smtClean="0"/>
              <a:t>Range extension</a:t>
            </a:r>
          </a:p>
          <a:p>
            <a:pPr lvl="1"/>
            <a:r>
              <a:rPr lang="en-US" dirty="0" smtClean="0"/>
              <a:t>Based on [Cutting95]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Membership </a:t>
            </a:r>
            <a:r>
              <a:rPr lang="en-US" dirty="0" err="1" smtClean="0"/>
              <a:t>func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9200" y="1828801"/>
            <a:ext cx="5040000" cy="116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810000"/>
            <a:ext cx="417830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548640" cy="548640"/>
          </a:xfrm>
        </p:spPr>
        <p:txBody>
          <a:bodyPr>
            <a:normAutofit/>
          </a:bodyPr>
          <a:lstStyle/>
          <a:p>
            <a:pPr>
              <a:defRPr/>
            </a:pPr>
            <a:fld id="{1570466D-0512-4D1F-88D4-DCFB6E867220}" type="slidenum">
              <a:rPr lang="en-GB" smtClean="0"/>
              <a:pPr>
                <a:defRPr/>
              </a:pPr>
              <a:t>18</a:t>
            </a:fld>
            <a:r>
              <a:rPr lang="en-GB" dirty="0" smtClean="0"/>
              <a:t>/35</a:t>
            </a: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Cue Prioritization: </a:t>
            </a:r>
            <a:r>
              <a:rPr lang="en-US" sz="3200" dirty="0" smtClean="0"/>
              <a:t>Fuzzification</a:t>
            </a:r>
            <a:endParaRPr lang="en-US" sz="4000" dirty="0"/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3820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Scene layout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Cast shadows give the best results when the objects are slightly above the ground plane [Ware04]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Membership function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981200"/>
            <a:ext cx="4572000" cy="80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648200"/>
            <a:ext cx="3657600" cy="187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886200"/>
            <a:ext cx="4572000" cy="55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548640" cy="548640"/>
          </a:xfrm>
        </p:spPr>
        <p:txBody>
          <a:bodyPr>
            <a:normAutofit/>
          </a:bodyPr>
          <a:lstStyle/>
          <a:p>
            <a:pPr>
              <a:defRPr/>
            </a:pPr>
            <a:fld id="{1570466D-0512-4D1F-88D4-DCFB6E867220}" type="slidenum">
              <a:rPr lang="en-GB" smtClean="0"/>
              <a:pPr>
                <a:defRPr/>
              </a:pPr>
              <a:t>19</a:t>
            </a:fld>
            <a:r>
              <a:rPr lang="en-GB" dirty="0" smtClean="0"/>
              <a:t>/35</a:t>
            </a: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OUTLINE</a:t>
            </a:r>
            <a:endParaRPr lang="en-GB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548640" cy="5486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2/35</a:t>
            </a:r>
            <a:endParaRPr lang="en-GB" dirty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Overview</a:t>
            </a:r>
          </a:p>
          <a:p>
            <a:r>
              <a:rPr lang="en-US" sz="2800" dirty="0" smtClean="0"/>
              <a:t>Background</a:t>
            </a:r>
          </a:p>
          <a:p>
            <a:pPr lvl="1"/>
            <a:r>
              <a:rPr lang="en-US" dirty="0" smtClean="0"/>
              <a:t>Depth cues</a:t>
            </a:r>
          </a:p>
          <a:p>
            <a:pPr lvl="1"/>
            <a:r>
              <a:rPr lang="en-US" dirty="0" smtClean="0"/>
              <a:t>Cue combination</a:t>
            </a:r>
          </a:p>
          <a:p>
            <a:pPr lvl="1"/>
            <a:r>
              <a:rPr lang="en-US" dirty="0" smtClean="0"/>
              <a:t>Rendering methods</a:t>
            </a:r>
          </a:p>
          <a:p>
            <a:r>
              <a:rPr lang="en-US" sz="2800" dirty="0" smtClean="0"/>
              <a:t>Approach</a:t>
            </a:r>
          </a:p>
          <a:p>
            <a:r>
              <a:rPr lang="en-US" sz="2800" dirty="0" smtClean="0"/>
              <a:t>Results </a:t>
            </a:r>
          </a:p>
          <a:p>
            <a:r>
              <a:rPr lang="en-US" sz="2800" dirty="0" smtClean="0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Cue Prioritization: </a:t>
            </a:r>
            <a:r>
              <a:rPr lang="en-US" sz="3200" dirty="0" smtClean="0"/>
              <a:t>Inference</a:t>
            </a:r>
            <a:endParaRPr lang="en-US" sz="4000" dirty="0"/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3820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Sample rules</a:t>
            </a:r>
          </a:p>
          <a:p>
            <a:pPr lvl="1"/>
            <a:r>
              <a:rPr lang="en-US" sz="2200" dirty="0" smtClean="0"/>
              <a:t>IF scene is </a:t>
            </a:r>
            <a:r>
              <a:rPr lang="en-US" sz="2200" i="1" dirty="0" smtClean="0"/>
              <a:t>suitable</a:t>
            </a:r>
            <a:r>
              <a:rPr lang="en-US" sz="2200" dirty="0" smtClean="0"/>
              <a:t> AND (</a:t>
            </a:r>
            <a:r>
              <a:rPr lang="en-US" sz="2200" dirty="0" err="1" smtClean="0"/>
              <a:t>minDistance</a:t>
            </a:r>
            <a:r>
              <a:rPr lang="en-US" sz="2200" dirty="0" smtClean="0"/>
              <a:t> is </a:t>
            </a:r>
            <a:r>
              <a:rPr lang="en-US" sz="2200" i="1" dirty="0" smtClean="0"/>
              <a:t>close</a:t>
            </a:r>
            <a:r>
              <a:rPr lang="en-US" sz="2200" dirty="0" smtClean="0"/>
              <a:t> OR </a:t>
            </a:r>
            <a:r>
              <a:rPr lang="en-US" sz="2200" dirty="0" err="1" smtClean="0"/>
              <a:t>maxDistance</a:t>
            </a:r>
            <a:r>
              <a:rPr lang="en-US" sz="2200" dirty="0" smtClean="0"/>
              <a:t> is </a:t>
            </a:r>
            <a:r>
              <a:rPr lang="en-US" sz="2200" i="1" dirty="0" smtClean="0"/>
              <a:t>close</a:t>
            </a:r>
            <a:r>
              <a:rPr lang="en-US" sz="2200" dirty="0" smtClean="0"/>
              <a:t>) AND patterns_of_points_in_3d is </a:t>
            </a:r>
            <a:r>
              <a:rPr lang="en-US" sz="2200" i="1" dirty="0" err="1" smtClean="0"/>
              <a:t>high_priority</a:t>
            </a:r>
            <a:r>
              <a:rPr lang="en-US" sz="2200" dirty="0" smtClean="0"/>
              <a:t>  THEN </a:t>
            </a:r>
            <a:r>
              <a:rPr lang="en-US" sz="2200" dirty="0" err="1" smtClean="0"/>
              <a:t>binocular_disparity</a:t>
            </a:r>
            <a:r>
              <a:rPr lang="en-US" sz="2200" dirty="0" smtClean="0"/>
              <a:t> is </a:t>
            </a:r>
            <a:r>
              <a:rPr lang="en-US" sz="2200" i="1" dirty="0" smtClean="0"/>
              <a:t>strong</a:t>
            </a:r>
          </a:p>
          <a:p>
            <a:pPr lvl="1"/>
            <a:r>
              <a:rPr lang="en-US" sz="2200" dirty="0" smtClean="0"/>
              <a:t>IF scene is </a:t>
            </a:r>
            <a:r>
              <a:rPr lang="en-US" sz="2200" i="1" dirty="0" smtClean="0"/>
              <a:t>suitable</a:t>
            </a:r>
            <a:r>
              <a:rPr lang="en-US" sz="2200" dirty="0" smtClean="0"/>
              <a:t> AND </a:t>
            </a:r>
            <a:r>
              <a:rPr lang="en-US" sz="2200" dirty="0" err="1" smtClean="0"/>
              <a:t>maxDistance</a:t>
            </a:r>
            <a:r>
              <a:rPr lang="en-US" sz="2200" dirty="0" smtClean="0"/>
              <a:t> is </a:t>
            </a:r>
            <a:r>
              <a:rPr lang="en-US" sz="2200" i="1" dirty="0" smtClean="0"/>
              <a:t>far</a:t>
            </a:r>
            <a:r>
              <a:rPr lang="en-US" sz="2200" dirty="0" smtClean="0"/>
              <a:t> THEN </a:t>
            </a:r>
            <a:r>
              <a:rPr lang="en-US" sz="2200" dirty="0" err="1" smtClean="0"/>
              <a:t>aerial_perspective</a:t>
            </a:r>
            <a:r>
              <a:rPr lang="en-US" sz="2200" dirty="0" smtClean="0"/>
              <a:t> is </a:t>
            </a:r>
            <a:r>
              <a:rPr lang="en-US" sz="2200" i="1" dirty="0" smtClean="0"/>
              <a:t>strong</a:t>
            </a:r>
          </a:p>
          <a:p>
            <a:endParaRPr lang="en-US" dirty="0" smtClean="0"/>
          </a:p>
          <a:p>
            <a:r>
              <a:rPr lang="en-US" dirty="0" smtClean="0"/>
              <a:t>Fuzzy operators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029200"/>
            <a:ext cx="54197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548640" cy="548640"/>
          </a:xfrm>
        </p:spPr>
        <p:txBody>
          <a:bodyPr>
            <a:normAutofit/>
          </a:bodyPr>
          <a:lstStyle/>
          <a:p>
            <a:pPr>
              <a:defRPr/>
            </a:pPr>
            <a:fld id="{1570466D-0512-4D1F-88D4-DCFB6E867220}" type="slidenum">
              <a:rPr lang="en-GB" smtClean="0"/>
              <a:pPr>
                <a:defRPr/>
              </a:pPr>
              <a:t>20</a:t>
            </a:fld>
            <a:r>
              <a:rPr lang="en-GB" dirty="0" smtClean="0"/>
              <a:t>/35</a:t>
            </a: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Cue Prioritization: </a:t>
            </a:r>
            <a:r>
              <a:rPr lang="en-US" sz="3200" dirty="0" err="1" smtClean="0"/>
              <a:t>Defuzzification</a:t>
            </a:r>
            <a:endParaRPr lang="en-US" sz="4000" dirty="0"/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382000" cy="4724400"/>
          </a:xfrm>
        </p:spPr>
        <p:txBody>
          <a:bodyPr>
            <a:normAutofit/>
          </a:bodyPr>
          <a:lstStyle/>
          <a:p>
            <a:pPr lvl="1"/>
            <a:endParaRPr lang="en-US" smtClean="0"/>
          </a:p>
          <a:p>
            <a:pPr lvl="1"/>
            <a:endParaRPr lang="en-US" smtClean="0"/>
          </a:p>
          <a:p>
            <a:endParaRPr lang="en-US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743200"/>
            <a:ext cx="3657600" cy="19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00200"/>
            <a:ext cx="5486400" cy="82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800600"/>
            <a:ext cx="3657600" cy="185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62000" y="4876800"/>
            <a:ext cx="2872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Defuzzification algorithm: COG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3048000"/>
            <a:ext cx="197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Membership function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548640" cy="548640"/>
          </a:xfrm>
        </p:spPr>
        <p:txBody>
          <a:bodyPr>
            <a:normAutofit/>
          </a:bodyPr>
          <a:lstStyle/>
          <a:p>
            <a:pPr>
              <a:defRPr/>
            </a:pPr>
            <a:fld id="{1570466D-0512-4D1F-88D4-DCFB6E867220}" type="slidenum">
              <a:rPr lang="en-GB" smtClean="0"/>
              <a:pPr>
                <a:defRPr/>
              </a:pPr>
              <a:t>21</a:t>
            </a:fld>
            <a:r>
              <a:rPr lang="en-GB" dirty="0" smtClean="0"/>
              <a:t>/35</a:t>
            </a: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382000" cy="4724400"/>
          </a:xfrm>
        </p:spPr>
        <p:txBody>
          <a:bodyPr>
            <a:normAutofit/>
          </a:bodyPr>
          <a:lstStyle/>
          <a:p>
            <a:pPr lvl="1"/>
            <a:endParaRPr lang="en-US" smtClean="0"/>
          </a:p>
          <a:p>
            <a:pPr lvl="1"/>
            <a:endParaRPr lang="en-US" smtClean="0"/>
          </a:p>
          <a:p>
            <a:endParaRPr lang="en-US" dirty="0" smtClean="0"/>
          </a:p>
        </p:txBody>
      </p:sp>
      <p:pic>
        <p:nvPicPr>
          <p:cNvPr id="11" name="Picture 2" descr="D:\My Dropbox\Thesis\drawings\3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76767"/>
            <a:ext cx="8229600" cy="3100033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1295400" y="1524000"/>
            <a:ext cx="1981200" cy="358140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548640" cy="548640"/>
          </a:xfrm>
        </p:spPr>
        <p:txBody>
          <a:bodyPr>
            <a:normAutofit/>
          </a:bodyPr>
          <a:lstStyle/>
          <a:p>
            <a:pPr>
              <a:defRPr/>
            </a:pPr>
            <a:fld id="{1570466D-0512-4D1F-88D4-DCFB6E867220}" type="slidenum">
              <a:rPr lang="en-GB" smtClean="0"/>
              <a:pPr>
                <a:defRPr/>
              </a:pPr>
              <a:t>22</a:t>
            </a:fld>
            <a:r>
              <a:rPr lang="en-GB" dirty="0" smtClean="0"/>
              <a:t>/35</a:t>
            </a: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16281E-7 L 0.26667 -4.16281E-7 " pathEditMode="relative" ptsTypes="AA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382000" cy="4724400"/>
          </a:xfrm>
        </p:spPr>
        <p:txBody>
          <a:bodyPr>
            <a:normAutofit/>
          </a:bodyPr>
          <a:lstStyle/>
          <a:p>
            <a:pPr lvl="1"/>
            <a:endParaRPr lang="en-US" smtClean="0"/>
          </a:p>
          <a:p>
            <a:pPr lvl="1"/>
            <a:endParaRPr lang="en-US" smtClean="0"/>
          </a:p>
          <a:p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Stage 2: </a:t>
            </a:r>
            <a:r>
              <a:rPr lang="en-US" sz="4000" dirty="0" smtClean="0"/>
              <a:t>Method Selection</a:t>
            </a:r>
            <a:endParaRPr lang="en-US" sz="4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600200"/>
            <a:ext cx="4572000" cy="50292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Aim: 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Selecting the methods that provide the high priority cues, with minimum cost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Input: 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Cue priority vector, method costs, cost limit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Output: 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Selected methods list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Methodology: 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Cost-profit analysis using Knapsack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371600"/>
            <a:ext cx="394742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548640" cy="548640"/>
          </a:xfrm>
        </p:spPr>
        <p:txBody>
          <a:bodyPr>
            <a:normAutofit/>
          </a:bodyPr>
          <a:lstStyle/>
          <a:p>
            <a:pPr>
              <a:defRPr/>
            </a:pPr>
            <a:fld id="{1570466D-0512-4D1F-88D4-DCFB6E867220}" type="slidenum">
              <a:rPr lang="en-GB" smtClean="0"/>
              <a:pPr>
                <a:defRPr/>
              </a:pPr>
              <a:t>23</a:t>
            </a:fld>
            <a:r>
              <a:rPr lang="en-GB" dirty="0" smtClean="0"/>
              <a:t>/35</a:t>
            </a: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Stage 2: </a:t>
            </a:r>
            <a:r>
              <a:rPr lang="en-US" dirty="0" smtClean="0"/>
              <a:t>Method Selection</a:t>
            </a:r>
            <a:endParaRPr lang="en-US" sz="3200" b="1" dirty="0"/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Model: “budget allocation” using Knapsack problem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M: the set of all depth enhancement methods</a:t>
            </a:r>
          </a:p>
          <a:p>
            <a:pPr lvl="2"/>
            <a:r>
              <a:rPr lang="en-US" dirty="0" err="1" smtClean="0"/>
              <a:t>Profit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: the profit of method </a:t>
            </a:r>
            <a:r>
              <a:rPr lang="en-US" dirty="0" err="1" smtClean="0"/>
              <a:t>i</a:t>
            </a:r>
            <a:endParaRPr lang="en-US" dirty="0" smtClean="0"/>
          </a:p>
          <a:p>
            <a:pPr lvl="2"/>
            <a:r>
              <a:rPr lang="en-US" dirty="0" err="1" smtClean="0"/>
              <a:t>Cost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: the cost of method </a:t>
            </a:r>
            <a:r>
              <a:rPr lang="en-US" dirty="0" err="1" smtClean="0"/>
              <a:t>i</a:t>
            </a:r>
            <a:r>
              <a:rPr lang="en-US" dirty="0" smtClean="0"/>
              <a:t> (in terms of frame rate)</a:t>
            </a:r>
          </a:p>
          <a:p>
            <a:pPr lvl="2"/>
            <a:r>
              <a:rPr lang="en-US" dirty="0" err="1" smtClean="0"/>
              <a:t>maxCost</a:t>
            </a:r>
            <a:r>
              <a:rPr lang="en-US" dirty="0" smtClean="0"/>
              <a:t>: budget limit</a:t>
            </a:r>
          </a:p>
          <a:p>
            <a:pPr lvl="2"/>
            <a:r>
              <a:rPr lang="en-US" dirty="0" smtClean="0"/>
              <a:t>x</a:t>
            </a:r>
            <a:r>
              <a:rPr lang="en-US" baseline="-25000" dirty="0" smtClean="0"/>
              <a:t>i </a:t>
            </a:r>
            <a:r>
              <a:rPr lang="en-US" dirty="0" smtClean="0"/>
              <a:t>: solution {0, 1}</a:t>
            </a:r>
          </a:p>
          <a:p>
            <a:pPr lvl="1"/>
            <a:r>
              <a:rPr lang="en-US" dirty="0" smtClean="0"/>
              <a:t>Dynamic programming</a:t>
            </a:r>
          </a:p>
          <a:p>
            <a:pPr lvl="1"/>
            <a:r>
              <a:rPr lang="en-US" dirty="0" smtClean="0"/>
              <a:t>Weighted linear combination</a:t>
            </a:r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048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048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049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6059"/>
            <a:ext cx="4572000" cy="121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17" y="2228850"/>
            <a:ext cx="249718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828808"/>
            <a:ext cx="3240000" cy="67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548640" cy="548640"/>
          </a:xfrm>
        </p:spPr>
        <p:txBody>
          <a:bodyPr>
            <a:normAutofit/>
          </a:bodyPr>
          <a:lstStyle/>
          <a:p>
            <a:pPr>
              <a:defRPr/>
            </a:pPr>
            <a:fld id="{1570466D-0512-4D1F-88D4-DCFB6E867220}" type="slidenum">
              <a:rPr lang="en-GB" smtClean="0"/>
              <a:pPr>
                <a:defRPr/>
              </a:pPr>
              <a:t>24</a:t>
            </a:fld>
            <a:r>
              <a:rPr lang="en-GB" dirty="0" smtClean="0"/>
              <a:t>/35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382000" cy="4724400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Stage 2: </a:t>
            </a:r>
            <a:r>
              <a:rPr lang="en-US" sz="4000" dirty="0" smtClean="0"/>
              <a:t>Method Selection</a:t>
            </a:r>
            <a:endParaRPr lang="en-US" sz="4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600200"/>
            <a:ext cx="4572000" cy="502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Elimination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400" noProof="0" dirty="0" smtClean="0"/>
              <a:t>Same purpose methods</a:t>
            </a: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Mutually-exclusive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400" noProof="0" dirty="0" smtClean="0"/>
              <a:t>Helpers check</a:t>
            </a: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Dependency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400" noProof="0" dirty="0" smtClean="0"/>
              <a:t>Multi-pass</a:t>
            </a: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400" dirty="0" smtClean="0"/>
              <a:t>Estimated FPS ~= target FPS</a:t>
            </a: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400" noProof="0" dirty="0" smtClean="0"/>
              <a:t>Actual FPS &lt; target FPS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371600"/>
            <a:ext cx="394742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548640" cy="548640"/>
          </a:xfrm>
        </p:spPr>
        <p:txBody>
          <a:bodyPr>
            <a:normAutofit/>
          </a:bodyPr>
          <a:lstStyle/>
          <a:p>
            <a:pPr>
              <a:defRPr/>
            </a:pPr>
            <a:fld id="{1570466D-0512-4D1F-88D4-DCFB6E867220}" type="slidenum">
              <a:rPr lang="en-GB" smtClean="0"/>
              <a:pPr>
                <a:defRPr/>
              </a:pPr>
              <a:t>25</a:t>
            </a:fld>
            <a:r>
              <a:rPr lang="en-GB" dirty="0" smtClean="0"/>
              <a:t>/35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3867" y="228600"/>
            <a:ext cx="669713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1371600" y="4038600"/>
            <a:ext cx="6172200" cy="5943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371600" y="3429000"/>
            <a:ext cx="6172200" cy="5943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0" grpId="0" animBg="1"/>
      <p:bldP spid="10" grpId="1" animBg="1"/>
      <p:bldP spid="10" grpId="2" animBg="1"/>
      <p:bldP spid="10" grpId="3" animBg="1"/>
      <p:bldP spid="11" grpId="0" animBg="1"/>
      <p:bldP spid="11" grpId="2" animBg="1"/>
      <p:bldP spid="11" grpId="3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382000" cy="4724400"/>
          </a:xfrm>
        </p:spPr>
        <p:txBody>
          <a:bodyPr>
            <a:normAutofit/>
          </a:bodyPr>
          <a:lstStyle/>
          <a:p>
            <a:pPr lvl="1"/>
            <a:endParaRPr lang="en-US" smtClean="0"/>
          </a:p>
          <a:p>
            <a:pPr lvl="1"/>
            <a:endParaRPr lang="en-US" smtClean="0"/>
          </a:p>
          <a:p>
            <a:endParaRPr lang="en-US" dirty="0" smtClean="0"/>
          </a:p>
        </p:txBody>
      </p:sp>
      <p:pic>
        <p:nvPicPr>
          <p:cNvPr id="11" name="Picture 2" descr="D:\My Dropbox\Thesis\drawings\3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76767"/>
            <a:ext cx="8229600" cy="3100033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3810000" y="1524000"/>
            <a:ext cx="1981200" cy="358140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548640" cy="548640"/>
          </a:xfrm>
        </p:spPr>
        <p:txBody>
          <a:bodyPr>
            <a:normAutofit/>
          </a:bodyPr>
          <a:lstStyle/>
          <a:p>
            <a:pPr>
              <a:defRPr/>
            </a:pPr>
            <a:fld id="{1570466D-0512-4D1F-88D4-DCFB6E867220}" type="slidenum">
              <a:rPr lang="en-GB" smtClean="0"/>
              <a:pPr>
                <a:defRPr/>
              </a:pPr>
              <a:t>26</a:t>
            </a:fld>
            <a:r>
              <a:rPr lang="en-GB" dirty="0" smtClean="0"/>
              <a:t>/35</a:t>
            </a: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Stage 3: </a:t>
            </a:r>
            <a:r>
              <a:rPr lang="en-US" sz="3200" dirty="0" smtClean="0"/>
              <a:t>Rendering Methods</a:t>
            </a:r>
            <a:endParaRPr lang="en-US" sz="3200" b="1" dirty="0"/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048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048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049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676400"/>
            <a:ext cx="8153400" cy="4495800"/>
          </a:xfrm>
        </p:spPr>
        <p:txBody>
          <a:bodyPr/>
          <a:lstStyle/>
          <a:p>
            <a:r>
              <a:rPr lang="en-US" dirty="0" smtClean="0"/>
              <a:t>Shadow map</a:t>
            </a:r>
          </a:p>
          <a:p>
            <a:pPr lvl="1"/>
            <a:r>
              <a:rPr lang="en-US" dirty="0" smtClean="0"/>
              <a:t>Shadow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Gooch shading</a:t>
            </a:r>
          </a:p>
          <a:p>
            <a:pPr lvl="1"/>
            <a:r>
              <a:rPr lang="en-US" dirty="0" smtClean="0"/>
              <a:t>Shading</a:t>
            </a:r>
          </a:p>
          <a:p>
            <a:pPr lvl="1"/>
            <a:r>
              <a:rPr lang="en-US" dirty="0" smtClean="0"/>
              <a:t>Aerial perspective</a:t>
            </a:r>
            <a:endParaRPr lang="en-US" dirty="0"/>
          </a:p>
        </p:txBody>
      </p:sp>
      <p:pic>
        <p:nvPicPr>
          <p:cNvPr id="14" name="Picture 2" descr="D:\My Dropbox\Thesis\drawings\shadowe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981200"/>
            <a:ext cx="4680000" cy="1755000"/>
          </a:xfrm>
          <a:prstGeom prst="rect">
            <a:avLst/>
          </a:prstGeom>
          <a:noFill/>
        </p:spPr>
      </p:pic>
      <p:pic>
        <p:nvPicPr>
          <p:cNvPr id="15" name="Picture 4" descr="D:\My Dropbox\Thesis\drawings\goo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800600"/>
            <a:ext cx="4680000" cy="1755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086225"/>
            <a:ext cx="46005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027390"/>
            <a:ext cx="2057400" cy="170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548640" cy="548640"/>
          </a:xfrm>
        </p:spPr>
        <p:txBody>
          <a:bodyPr>
            <a:normAutofit/>
          </a:bodyPr>
          <a:lstStyle/>
          <a:p>
            <a:pPr>
              <a:defRPr/>
            </a:pPr>
            <a:fld id="{1570466D-0512-4D1F-88D4-DCFB6E867220}" type="slidenum">
              <a:rPr lang="en-GB" smtClean="0"/>
              <a:pPr>
                <a:defRPr/>
              </a:pPr>
              <a:t>27</a:t>
            </a:fld>
            <a:r>
              <a:rPr lang="en-GB" dirty="0" smtClean="0"/>
              <a:t>/35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Stage 3: </a:t>
            </a:r>
            <a:r>
              <a:rPr lang="en-US" sz="3200" dirty="0" smtClean="0"/>
              <a:t>Rendering Methods</a:t>
            </a:r>
            <a:endParaRPr lang="en-US" sz="3200" b="1" dirty="0"/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048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048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049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76400"/>
            <a:ext cx="8153400" cy="4953000"/>
          </a:xfrm>
        </p:spPr>
        <p:txBody>
          <a:bodyPr/>
          <a:lstStyle/>
          <a:p>
            <a:r>
              <a:rPr lang="en-US" dirty="0" smtClean="0"/>
              <a:t>Proximity luminance</a:t>
            </a:r>
          </a:p>
          <a:p>
            <a:pPr lvl="1"/>
            <a:r>
              <a:rPr lang="en-US" dirty="0" smtClean="0"/>
              <a:t>Relative brightness</a:t>
            </a:r>
          </a:p>
          <a:p>
            <a:pPr lvl="1"/>
            <a:r>
              <a:rPr lang="en-US" dirty="0" smtClean="0"/>
              <a:t>Aerial perspective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Fog</a:t>
            </a:r>
          </a:p>
          <a:p>
            <a:pPr lvl="1"/>
            <a:r>
              <a:rPr lang="en-US" dirty="0" smtClean="0"/>
              <a:t>Aerial perspective</a:t>
            </a:r>
          </a:p>
          <a:p>
            <a:pPr lvl="1"/>
            <a:r>
              <a:rPr lang="en-US" dirty="0" smtClean="0"/>
              <a:t>Relative brightness</a:t>
            </a:r>
          </a:p>
          <a:p>
            <a:pPr lvl="1"/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000" y="2971800"/>
            <a:ext cx="3600000" cy="50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905000"/>
            <a:ext cx="4680000" cy="175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950" y="5438775"/>
            <a:ext cx="3600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5886450"/>
            <a:ext cx="35814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4267200"/>
            <a:ext cx="4680000" cy="175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548640" cy="548640"/>
          </a:xfrm>
        </p:spPr>
        <p:txBody>
          <a:bodyPr>
            <a:normAutofit/>
          </a:bodyPr>
          <a:lstStyle/>
          <a:p>
            <a:pPr>
              <a:defRPr/>
            </a:pPr>
            <a:fld id="{1570466D-0512-4D1F-88D4-DCFB6E867220}" type="slidenum">
              <a:rPr lang="en-GB" smtClean="0"/>
              <a:pPr>
                <a:defRPr/>
              </a:pPr>
              <a:t>28</a:t>
            </a:fld>
            <a:r>
              <a:rPr lang="en-GB" dirty="0" smtClean="0"/>
              <a:t>/35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Stage 3: </a:t>
            </a:r>
            <a:r>
              <a:rPr lang="en-US" sz="3200" dirty="0" smtClean="0"/>
              <a:t>Rendering Methods</a:t>
            </a:r>
            <a:endParaRPr lang="en-US" sz="3200" b="1" dirty="0"/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048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048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049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76400"/>
            <a:ext cx="8153400" cy="4495800"/>
          </a:xfrm>
        </p:spPr>
        <p:txBody>
          <a:bodyPr/>
          <a:lstStyle/>
          <a:p>
            <a:r>
              <a:rPr lang="en-US" dirty="0" smtClean="0"/>
              <a:t>Boundary enhancement </a:t>
            </a:r>
          </a:p>
          <a:p>
            <a:pPr lvl="1"/>
            <a:r>
              <a:rPr lang="en-US" dirty="0" smtClean="0"/>
              <a:t>Shading </a:t>
            </a:r>
          </a:p>
          <a:p>
            <a:pPr lvl="1"/>
            <a:r>
              <a:rPr lang="en-US" dirty="0" err="1" smtClean="0"/>
              <a:t>Luft</a:t>
            </a:r>
            <a:r>
              <a:rPr lang="en-US" dirty="0" smtClean="0"/>
              <a:t> et al.’s method [Luft06]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0"/>
            <a:ext cx="2381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514600"/>
            <a:ext cx="3886200" cy="141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495800"/>
            <a:ext cx="7200000" cy="18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548640" cy="548640"/>
          </a:xfrm>
        </p:spPr>
        <p:txBody>
          <a:bodyPr>
            <a:normAutofit/>
          </a:bodyPr>
          <a:lstStyle/>
          <a:p>
            <a:pPr>
              <a:defRPr/>
            </a:pPr>
            <a:fld id="{1570466D-0512-4D1F-88D4-DCFB6E867220}" type="slidenum">
              <a:rPr lang="en-GB" smtClean="0"/>
              <a:pPr>
                <a:defRPr/>
              </a:pPr>
              <a:t>29</a:t>
            </a:fld>
            <a:r>
              <a:rPr lang="en-GB" dirty="0" smtClean="0"/>
              <a:t>/35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/>
              <a:t>Overview</a:t>
            </a:r>
            <a:endParaRPr lang="en-US" sz="4000" b="1" dirty="0"/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428625" y="1449388"/>
            <a:ext cx="8424863" cy="5256212"/>
          </a:xfrm>
        </p:spPr>
        <p:txBody>
          <a:bodyPr/>
          <a:lstStyle/>
          <a:p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Better visualization of 3D</a:t>
            </a:r>
          </a:p>
          <a:p>
            <a:pPr lvl="1"/>
            <a:r>
              <a:rPr lang="en-US" dirty="0" smtClean="0"/>
              <a:t>Extra work for content creators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Goal:</a:t>
            </a:r>
          </a:p>
          <a:p>
            <a:endParaRPr lang="en-US" dirty="0" smtClean="0"/>
          </a:p>
          <a:p>
            <a:r>
              <a:rPr lang="en-US" dirty="0" smtClean="0"/>
              <a:t>Challenges:</a:t>
            </a:r>
          </a:p>
          <a:p>
            <a:pPr lvl="1"/>
            <a:r>
              <a:rPr lang="en-US" dirty="0" smtClean="0"/>
              <a:t>Which depth cues?</a:t>
            </a:r>
          </a:p>
          <a:p>
            <a:pPr lvl="1"/>
            <a:r>
              <a:rPr lang="en-US" dirty="0" smtClean="0"/>
              <a:t>Which rendering methods?</a:t>
            </a:r>
          </a:p>
          <a:p>
            <a:pPr lvl="1"/>
            <a:r>
              <a:rPr lang="en-US" dirty="0" smtClean="0"/>
              <a:t>2 domains: Human Visual Perception &amp; Computer Graphics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676400" y="3048000"/>
            <a:ext cx="6400800" cy="914400"/>
            <a:chOff x="1676400" y="2819400"/>
            <a:chExt cx="64008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676400" y="2895600"/>
              <a:ext cx="1295400" cy="7620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Original 3D scene</a:t>
              </a:r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781800" y="2895600"/>
              <a:ext cx="1295400" cy="7620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Enhanced scene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38600" y="2819400"/>
              <a:ext cx="17526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Depth perception enhancement framework</a:t>
              </a:r>
              <a:endParaRPr lang="en-US" dirty="0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3200400" y="3124200"/>
              <a:ext cx="609600" cy="304800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6019800" y="3124200"/>
              <a:ext cx="609600" cy="304800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548640" cy="5486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3/35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Stage 3: </a:t>
            </a:r>
            <a:r>
              <a:rPr lang="en-US" sz="3200" dirty="0" smtClean="0"/>
              <a:t>Rendering Methods</a:t>
            </a:r>
            <a:endParaRPr lang="en-US" sz="3200" b="1" dirty="0"/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048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048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049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76400"/>
            <a:ext cx="4114800" cy="4495800"/>
          </a:xfrm>
        </p:spPr>
        <p:txBody>
          <a:bodyPr/>
          <a:lstStyle/>
          <a:p>
            <a:r>
              <a:rPr lang="en-US" dirty="0" smtClean="0"/>
              <a:t>Face tracking</a:t>
            </a:r>
          </a:p>
          <a:p>
            <a:pPr lvl="1"/>
            <a:r>
              <a:rPr lang="en-US" dirty="0" smtClean="0"/>
              <a:t>Motion parallax</a:t>
            </a:r>
          </a:p>
          <a:p>
            <a:pPr lvl="1"/>
            <a:r>
              <a:rPr lang="en-US" dirty="0" smtClean="0"/>
              <a:t>Bulbul et al.’s method [Bulbul10]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Multi-view rendering</a:t>
            </a:r>
          </a:p>
          <a:p>
            <a:pPr lvl="1"/>
            <a:r>
              <a:rPr lang="en-US" dirty="0" smtClean="0"/>
              <a:t>Binocular disparity</a:t>
            </a:r>
          </a:p>
          <a:p>
            <a:pPr lvl="1"/>
            <a:r>
              <a:rPr lang="en-US" dirty="0" smtClean="0"/>
              <a:t>Accommodation, convergence</a:t>
            </a:r>
          </a:p>
          <a:p>
            <a:pPr lvl="1"/>
            <a:r>
              <a:rPr lang="en-US" dirty="0" smtClean="0"/>
              <a:t>Depth-of-focus</a:t>
            </a:r>
          </a:p>
          <a:p>
            <a:pPr lvl="1"/>
            <a:r>
              <a:rPr lang="en-US" dirty="0" smtClean="0"/>
              <a:t>9-view </a:t>
            </a:r>
            <a:r>
              <a:rPr lang="en-US" dirty="0" err="1" smtClean="0"/>
              <a:t>lenticular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524000"/>
            <a:ext cx="4680000" cy="172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2800"/>
            <a:ext cx="3660775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548640" cy="548640"/>
          </a:xfrm>
        </p:spPr>
        <p:txBody>
          <a:bodyPr>
            <a:normAutofit/>
          </a:bodyPr>
          <a:lstStyle/>
          <a:p>
            <a:pPr>
              <a:defRPr/>
            </a:pPr>
            <a:fld id="{1570466D-0512-4D1F-88D4-DCFB6E867220}" type="slidenum">
              <a:rPr lang="en-GB" smtClean="0"/>
              <a:pPr>
                <a:defRPr/>
              </a:pPr>
              <a:t>30</a:t>
            </a:fld>
            <a:r>
              <a:rPr lang="en-GB" dirty="0" smtClean="0"/>
              <a:t>/35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Experimental Results: </a:t>
            </a:r>
            <a:r>
              <a:rPr lang="en-US" sz="3200" dirty="0" smtClean="0"/>
              <a:t>Objective</a:t>
            </a:r>
            <a:endParaRPr lang="en-US" sz="3200" dirty="0"/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048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048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049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Main task: Judging relative positions</a:t>
            </a:r>
          </a:p>
          <a:p>
            <a:r>
              <a:rPr lang="en-US" sz="2400" dirty="0" smtClean="0"/>
              <a:t>Procedure: Estimate the z value of the given ball</a:t>
            </a:r>
          </a:p>
          <a:p>
            <a:pPr lvl="1"/>
            <a:r>
              <a:rPr lang="en-US" sz="2200" dirty="0" smtClean="0"/>
              <a:t>5 techniques for selecting depth enhancement methods were compared.</a:t>
            </a:r>
          </a:p>
          <a:p>
            <a:r>
              <a:rPr lang="en-US" sz="2400" dirty="0" smtClean="0"/>
              <a:t>Proposed algorithm (auto selection) is the best with 3.1% RMS error.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810000"/>
            <a:ext cx="431165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548640" cy="548640"/>
          </a:xfrm>
        </p:spPr>
        <p:txBody>
          <a:bodyPr>
            <a:normAutofit/>
          </a:bodyPr>
          <a:lstStyle/>
          <a:p>
            <a:pPr>
              <a:defRPr/>
            </a:pPr>
            <a:fld id="{1570466D-0512-4D1F-88D4-DCFB6E867220}" type="slidenum">
              <a:rPr lang="en-GB" smtClean="0"/>
              <a:pPr>
                <a:defRPr/>
              </a:pPr>
              <a:t>31</a:t>
            </a:fld>
            <a:r>
              <a:rPr lang="en-GB" dirty="0" smtClean="0"/>
              <a:t>/35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724400"/>
            <a:ext cx="3657600" cy="83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Experimental Results: </a:t>
            </a:r>
            <a:r>
              <a:rPr lang="en-US" sz="3200" dirty="0" smtClean="0"/>
              <a:t>Subjective</a:t>
            </a:r>
            <a:endParaRPr lang="en-US" sz="3200" dirty="0"/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048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048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049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7772400" cy="4572000"/>
          </a:xfrm>
        </p:spPr>
        <p:txBody>
          <a:bodyPr/>
          <a:lstStyle/>
          <a:p>
            <a:r>
              <a:rPr lang="en-US" sz="2200" dirty="0" smtClean="0"/>
              <a:t>Main task: </a:t>
            </a:r>
          </a:p>
          <a:p>
            <a:pPr lvl="1"/>
            <a:r>
              <a:rPr lang="en-US" sz="2000" dirty="0" smtClean="0"/>
              <a:t>Judging relative positions</a:t>
            </a:r>
          </a:p>
          <a:p>
            <a:pPr lvl="1"/>
            <a:r>
              <a:rPr lang="en-US" sz="2000" dirty="0" smtClean="0"/>
              <a:t>Surface target detection (shape perception)</a:t>
            </a:r>
          </a:p>
          <a:p>
            <a:r>
              <a:rPr lang="en-US" sz="2200" dirty="0" smtClean="0"/>
              <a:t>Procedure: Grade the given scene between 0-100</a:t>
            </a:r>
          </a:p>
          <a:p>
            <a:r>
              <a:rPr lang="en-US" sz="2200" dirty="0" smtClean="0"/>
              <a:t>Proposed method’s grade: ~87 (task 1), ~73 (task 2)</a:t>
            </a:r>
          </a:p>
          <a:p>
            <a:r>
              <a:rPr lang="en-US" sz="2200" dirty="0" smtClean="0"/>
              <a:t>Statistically significant difference is shown by t-test.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962399"/>
            <a:ext cx="3952711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548640" cy="548640"/>
          </a:xfrm>
        </p:spPr>
        <p:txBody>
          <a:bodyPr>
            <a:normAutofit/>
          </a:bodyPr>
          <a:lstStyle/>
          <a:p>
            <a:pPr>
              <a:defRPr/>
            </a:pPr>
            <a:fld id="{1570466D-0512-4D1F-88D4-DCFB6E867220}" type="slidenum">
              <a:rPr lang="en-GB" smtClean="0"/>
              <a:pPr>
                <a:defRPr/>
              </a:pPr>
              <a:t>32</a:t>
            </a:fld>
            <a:r>
              <a:rPr lang="en-GB" dirty="0" smtClean="0"/>
              <a:t>/35</a:t>
            </a:r>
            <a:endParaRPr lang="en-GB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962400"/>
            <a:ext cx="3944918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429000"/>
            <a:ext cx="8229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548640" cy="548640"/>
          </a:xfrm>
        </p:spPr>
        <p:txBody>
          <a:bodyPr>
            <a:normAutofit/>
          </a:bodyPr>
          <a:lstStyle/>
          <a:p>
            <a:pPr>
              <a:defRPr/>
            </a:pPr>
            <a:fld id="{1570466D-0512-4D1F-88D4-DCFB6E867220}" type="slidenum">
              <a:rPr lang="en-GB" smtClean="0"/>
              <a:pPr>
                <a:defRPr/>
              </a:pPr>
              <a:t>33</a:t>
            </a:fld>
            <a:r>
              <a:rPr lang="en-GB" dirty="0" smtClean="0"/>
              <a:t>/35</a:t>
            </a:r>
            <a:endParaRPr lang="en-GB" dirty="0"/>
          </a:p>
        </p:txBody>
      </p:sp>
      <p:pic>
        <p:nvPicPr>
          <p:cNvPr id="2050" name="Picture 2" descr="D:\My Dropbox\Thesis\drawings\samplerun4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"/>
            <a:ext cx="8229600" cy="308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8229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581400"/>
            <a:ext cx="8229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548640" cy="548640"/>
          </a:xfrm>
        </p:spPr>
        <p:txBody>
          <a:bodyPr>
            <a:normAutofit/>
          </a:bodyPr>
          <a:lstStyle/>
          <a:p>
            <a:pPr>
              <a:defRPr/>
            </a:pPr>
            <a:fld id="{1570466D-0512-4D1F-88D4-DCFB6E867220}" type="slidenum">
              <a:rPr lang="en-GB" smtClean="0"/>
              <a:pPr>
                <a:defRPr/>
              </a:pPr>
              <a:t>34</a:t>
            </a:fld>
            <a:r>
              <a:rPr lang="en-GB" dirty="0" smtClean="0"/>
              <a:t>/35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r>
              <a:rPr lang="en-US" sz="4000" b="1" dirty="0" smtClean="0"/>
              <a:t>Conclusion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1534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framework for enhancing depth perception of a given scene</a:t>
            </a:r>
          </a:p>
          <a:p>
            <a:pPr lvl="1"/>
            <a:r>
              <a:rPr lang="en-US" dirty="0" smtClean="0"/>
              <a:t>A fuzzy logic based algorithm for automatically determining the proper depth cues</a:t>
            </a:r>
          </a:p>
          <a:p>
            <a:pPr lvl="1"/>
            <a:r>
              <a:rPr lang="en-US" dirty="0" smtClean="0"/>
              <a:t>A knapsack model for selecting proper depth enhancement methods</a:t>
            </a:r>
          </a:p>
          <a:p>
            <a:r>
              <a:rPr lang="en-US" dirty="0" smtClean="0"/>
              <a:t>A formal experimental study</a:t>
            </a:r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More tests</a:t>
            </a:r>
          </a:p>
          <a:p>
            <a:pPr lvl="1"/>
            <a:r>
              <a:rPr lang="en-US" dirty="0" smtClean="0"/>
              <a:t>Improve the rule base </a:t>
            </a:r>
          </a:p>
          <a:p>
            <a:pPr lvl="1"/>
            <a:r>
              <a:rPr lang="en-US" dirty="0" smtClean="0"/>
              <a:t>Add new rendering methods</a:t>
            </a:r>
          </a:p>
          <a:p>
            <a:pPr lvl="1"/>
            <a:r>
              <a:rPr lang="en-US" dirty="0" smtClean="0"/>
              <a:t>Effects of animation</a:t>
            </a:r>
          </a:p>
          <a:p>
            <a:pPr lvl="1"/>
            <a:r>
              <a:rPr lang="en-US" dirty="0" smtClean="0"/>
              <a:t>Different multi-view technologies</a:t>
            </a:r>
          </a:p>
          <a:p>
            <a:r>
              <a:rPr lang="en-US" dirty="0" smtClean="0"/>
              <a:t>Demo 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548640" cy="548640"/>
          </a:xfrm>
        </p:spPr>
        <p:txBody>
          <a:bodyPr>
            <a:normAutofit/>
          </a:bodyPr>
          <a:lstStyle/>
          <a:p>
            <a:pPr>
              <a:defRPr/>
            </a:pPr>
            <a:fld id="{1570466D-0512-4D1F-88D4-DCFB6E867220}" type="slidenum">
              <a:rPr lang="en-GB" smtClean="0"/>
              <a:pPr>
                <a:defRPr/>
              </a:pPr>
              <a:t>35</a:t>
            </a:fld>
            <a:r>
              <a:rPr lang="en-GB" dirty="0" smtClean="0"/>
              <a:t>/35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7772400" cy="3048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THANKS FOR YOUR ATTENTION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ANY 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/>
              <a:t>References</a:t>
            </a:r>
            <a:endParaRPr lang="en-US" sz="4000" b="1" dirty="0"/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7772400" cy="5029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1600" dirty="0" smtClean="0"/>
              <a:t>[Cutting95]	Cutting J, </a:t>
            </a:r>
            <a:r>
              <a:rPr lang="en-US" sz="1600" dirty="0" err="1" smtClean="0"/>
              <a:t>Vishton</a:t>
            </a:r>
            <a:r>
              <a:rPr lang="en-US" sz="1600" dirty="0" smtClean="0"/>
              <a:t> P. Perceiving Layout and Knowing Distance: The Integration, Relative 	Potency 	and Contextual use of Different Information about Depth. Perception of Space 	and Motion. New  York: Academic Press; 1995.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/>
              <a:t>[Ware04]	Ware C. Space Perception and the Display of Data in Space. Information Visualization: 	Perception for Design: Morgan Kauffman; 2004.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/>
              <a:t>[Howard08]	 Howard IP, Rogers BJ. Seeing in Depth. Toronto; 2008.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/>
              <a:t>[Bunnell04]	</a:t>
            </a:r>
            <a:r>
              <a:rPr lang="en-US" sz="1600" dirty="0" err="1" smtClean="0"/>
              <a:t>Bunnell</a:t>
            </a:r>
            <a:r>
              <a:rPr lang="en-US" sz="1600" dirty="0" smtClean="0"/>
              <a:t> M. Dynamic Ambient Occlusion and Indirect Lighting. GPU Gems 2: Addison-	Wesley; 2004.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/>
              <a:t>[Luft06]	</a:t>
            </a:r>
            <a:r>
              <a:rPr lang="en-US" sz="1600" dirty="0" err="1" smtClean="0"/>
              <a:t>Luft</a:t>
            </a:r>
            <a:r>
              <a:rPr lang="en-US" sz="1600" dirty="0" smtClean="0"/>
              <a:t> T, </a:t>
            </a:r>
            <a:r>
              <a:rPr lang="en-US" sz="1600" dirty="0" err="1" smtClean="0"/>
              <a:t>Colditz</a:t>
            </a:r>
            <a:r>
              <a:rPr lang="en-US" sz="1600" dirty="0" smtClean="0"/>
              <a:t> C, </a:t>
            </a:r>
            <a:r>
              <a:rPr lang="en-US" sz="1600" dirty="0" err="1" smtClean="0"/>
              <a:t>Deussen</a:t>
            </a:r>
            <a:r>
              <a:rPr lang="en-US" sz="1600" dirty="0" smtClean="0"/>
              <a:t> O. Image enhancement by </a:t>
            </a:r>
            <a:r>
              <a:rPr lang="en-US" sz="1600" dirty="0" err="1" smtClean="0"/>
              <a:t>unsharp</a:t>
            </a:r>
            <a:r>
              <a:rPr lang="en-US" sz="1600" dirty="0" smtClean="0"/>
              <a:t> 	masking the depth buffer. 	ACM Transactions on Graphics (TOG).  2006; 25(3).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/>
              <a:t>[Nienhaus05] </a:t>
            </a:r>
            <a:r>
              <a:rPr lang="en-US" sz="1600" dirty="0" err="1" smtClean="0"/>
              <a:t>Nienhaus</a:t>
            </a:r>
            <a:r>
              <a:rPr lang="en-US" sz="1600" dirty="0" smtClean="0"/>
              <a:t> M, </a:t>
            </a:r>
            <a:r>
              <a:rPr lang="en-US" sz="1600" dirty="0" err="1" smtClean="0"/>
              <a:t>Dollner</a:t>
            </a:r>
            <a:r>
              <a:rPr lang="en-US" sz="1600" dirty="0" smtClean="0"/>
              <a:t> J. Blueprint Rendering and "Sketchy Drawings“. GPU Gems 2. 		   New Jersey: Addison Wesley; 2005.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/>
              <a:t>[Gooch98]	Gooch A, Gooch B, Shirley P, Cohen E. A Non-photorealistic Lighting Model for 	Automatic Technical Illustration. Paper presented at:  Proceedings of the 25th Annual 	Conference on Computer Graphics and Interactive Techniques , 1998.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/>
              <a:t>[Bruckner07]Bruckner S, </a:t>
            </a:r>
            <a:r>
              <a:rPr lang="en-US" sz="1600" dirty="0" err="1" smtClean="0"/>
              <a:t>Gröller</a:t>
            </a:r>
            <a:r>
              <a:rPr lang="en-US" sz="1600" dirty="0" smtClean="0"/>
              <a:t> E. Enhancing Depth-Perception with Flexible Volumetric Halos. IEEE 	Transactions on Visualization and Computer Graphics. 2007; 13(6): 1344-1351.</a:t>
            </a:r>
          </a:p>
          <a:p>
            <a:pPr>
              <a:buFont typeface="Wingdings" pitchFamily="2" charset="2"/>
              <a:buNone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/>
              <a:t>References</a:t>
            </a:r>
            <a:endParaRPr lang="en-US" sz="4000" b="1" dirty="0"/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1600" dirty="0" smtClean="0"/>
              <a:t>[Bülthoff96]	  </a:t>
            </a:r>
            <a:r>
              <a:rPr lang="en-US" sz="1600" dirty="0" err="1" smtClean="0"/>
              <a:t>Bülthoff</a:t>
            </a:r>
            <a:r>
              <a:rPr lang="en-US" sz="1600" dirty="0" smtClean="0"/>
              <a:t> HH, </a:t>
            </a:r>
            <a:r>
              <a:rPr lang="en-US" sz="1600" dirty="0" err="1" smtClean="0"/>
              <a:t>Yuille</a:t>
            </a:r>
            <a:r>
              <a:rPr lang="en-US" sz="1600" dirty="0" smtClean="0"/>
              <a:t> A. A Bayesian framework for the integration of visual modules. Attention and Performance: Information Integration in Perception and Communication. 1996; XVI: 49-70. 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/>
              <a:t>[Pfautz00]	</a:t>
            </a:r>
            <a:r>
              <a:rPr lang="en-US" sz="1600" dirty="0" err="1" smtClean="0"/>
              <a:t>Pfautz</a:t>
            </a:r>
            <a:r>
              <a:rPr lang="en-US" sz="1600" dirty="0" smtClean="0"/>
              <a:t> J. Depth Perception in Computer Graphics: Cambridge University; 2000.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/>
              <a:t> [Brackstone00] M. </a:t>
            </a:r>
            <a:r>
              <a:rPr lang="en-US" sz="1600" dirty="0" err="1" smtClean="0"/>
              <a:t>Brackstone</a:t>
            </a:r>
            <a:r>
              <a:rPr lang="en-US" sz="1600" dirty="0" smtClean="0"/>
              <a:t>. Examination of the use of fuzzy sets to describe relative speed perception. 	Ergonomics, 43(4):528-542, 2000.</a:t>
            </a:r>
          </a:p>
          <a:p>
            <a:pPr>
              <a:buNone/>
            </a:pPr>
            <a:r>
              <a:rPr lang="en-US" sz="1600" dirty="0" smtClean="0"/>
              <a:t>[Bulbul10] 	A. Bulbul, Z. </a:t>
            </a:r>
            <a:r>
              <a:rPr lang="en-US" sz="1600" dirty="0" err="1" smtClean="0"/>
              <a:t>Cipiloglu</a:t>
            </a:r>
            <a:r>
              <a:rPr lang="en-US" sz="1600" dirty="0" smtClean="0"/>
              <a:t>, and T. </a:t>
            </a:r>
            <a:r>
              <a:rPr lang="en-US" sz="1600" dirty="0" err="1" smtClean="0"/>
              <a:t>Capin</a:t>
            </a:r>
            <a:r>
              <a:rPr lang="en-US" sz="1600" dirty="0" smtClean="0"/>
              <a:t>. A color-based face tracking algorithm for enhancing 	interaction with mobile devices.  The Visual Computer, 26(5):311-323, 2010.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/>
              <a:t>[Dodgson05] N. A. Dodgson. Autostereoscopic 3d displays. Computer, 38:31-36, 2005.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/>
              <a:t>[Haeberli90] P. </a:t>
            </a:r>
            <a:r>
              <a:rPr lang="en-US" sz="1600" dirty="0" err="1" smtClean="0"/>
              <a:t>Haeberli</a:t>
            </a:r>
            <a:r>
              <a:rPr lang="en-US" sz="1600" dirty="0" smtClean="0"/>
              <a:t> and K. Akeley. The accumulation buffer: Hardware support for high-quality 	rendering. SIGGRAPH </a:t>
            </a:r>
            <a:r>
              <a:rPr lang="en-US" sz="1600" dirty="0" err="1" smtClean="0"/>
              <a:t>Comput</a:t>
            </a:r>
            <a:r>
              <a:rPr lang="en-US" sz="1600" dirty="0" smtClean="0"/>
              <a:t>. Graph., 24(4):309-318, 1990.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/>
              <a:t>[Halle05] 	M. Halle. Autostereoscopic displays and computer graphics. In SIGGRAPH'05: ACM 	SIGGRAPH 2005 Courses, page104, </a:t>
            </a:r>
            <a:r>
              <a:rPr lang="en-US" sz="1600" dirty="0" err="1" smtClean="0"/>
              <a:t>NewYork</a:t>
            </a:r>
            <a:r>
              <a:rPr lang="en-US" sz="1600" dirty="0" smtClean="0"/>
              <a:t>, NY, USA, 2005. ACM.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/>
              <a:t>[Oliveira00] M. M. Oliveira. Relief Texture Mapping. PhD thesis, University of North Carolina, 2000.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/>
              <a:t>[Swain09]	C.  T. Swain. Integration of monocular cues to improve depth perception, 2009.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Background: </a:t>
            </a:r>
            <a:r>
              <a:rPr lang="en-US" sz="3200" dirty="0" smtClean="0"/>
              <a:t>Pictorial Depth Cues</a:t>
            </a:r>
            <a:endParaRPr lang="en-US" sz="4000" dirty="0"/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428625" y="1449388"/>
            <a:ext cx="8424863" cy="5256212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1" name="Picture 2" descr="D:\c'den\SVNBilkent\papers\Depth Perception\images\gereksiz\pi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40793"/>
            <a:ext cx="8229600" cy="4783807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276600"/>
            <a:ext cx="1828800" cy="90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548640" cy="5486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4/35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838200" y="2819400"/>
            <a:ext cx="17526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895600" y="2819400"/>
            <a:ext cx="17526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76800" y="2819400"/>
            <a:ext cx="17526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934200" y="2819400"/>
            <a:ext cx="17526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38200" y="4343400"/>
            <a:ext cx="17526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895600" y="4343400"/>
            <a:ext cx="17526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876800" y="4343400"/>
            <a:ext cx="17526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934200" y="4343400"/>
            <a:ext cx="17526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838200" y="5867400"/>
            <a:ext cx="17526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895600" y="5867400"/>
            <a:ext cx="17526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4" animBg="1"/>
      <p:bldP spid="12" grpId="1" animBg="1"/>
      <p:bldP spid="13" grpId="1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/>
              <a:t>Background</a:t>
            </a:r>
            <a:r>
              <a:rPr lang="en-US" dirty="0" smtClean="0"/>
              <a:t>: </a:t>
            </a:r>
            <a:r>
              <a:rPr lang="en-US" sz="3200" dirty="0" smtClean="0"/>
              <a:t>Binocular and Occulomotor Depth Cues</a:t>
            </a:r>
            <a:endParaRPr lang="en-US" sz="4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524000"/>
            <a:ext cx="4953000" cy="502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Binocular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Disparity:</a:t>
            </a: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400" dirty="0" smtClean="0"/>
              <a:t>2 eyes: from slightly different viewpoints</a:t>
            </a: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sz="2600" baseline="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Occulomotor</a:t>
            </a: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400" dirty="0" smtClean="0"/>
              <a:t>Accommodation</a:t>
            </a:r>
          </a:p>
          <a:p>
            <a:pPr marL="1188720" lvl="2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000" dirty="0" smtClean="0"/>
              <a:t>The amount of distortion in the eye lens to fixate on an object</a:t>
            </a: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400" dirty="0" smtClean="0"/>
              <a:t>Convergence</a:t>
            </a:r>
          </a:p>
          <a:p>
            <a:pPr marL="1188720" lvl="2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000" dirty="0" smtClean="0"/>
              <a:t>The fixation of the eyes towards a single location to maintain binocular vision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3" descr="C:\Documents and Settings\development\Desktop\crosf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648200"/>
            <a:ext cx="3017520" cy="21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548640" cy="5486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5/35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581400"/>
            <a:ext cx="22225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4950" y="1295400"/>
            <a:ext cx="3448050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Background</a:t>
            </a:r>
            <a:r>
              <a:rPr lang="en-US" dirty="0" smtClean="0"/>
              <a:t>: </a:t>
            </a:r>
            <a:r>
              <a:rPr lang="en-US" sz="3200" dirty="0" smtClean="0"/>
              <a:t>Motion-based Depth Cues</a:t>
            </a:r>
            <a:endParaRPr lang="en-US" sz="4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1600200"/>
            <a:ext cx="5181600" cy="487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Motion parallax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Closer objects move more in the visual field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Motion perspective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Similar to motion parallax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Viewer is stationary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Kinetic depth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Rotation around local axis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Shape perception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C:\Documents and Settings\development\Desktop\motionparallax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524000"/>
            <a:ext cx="2609512" cy="194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D:\My Dropbox\Thesis\drawings\paralla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810000"/>
            <a:ext cx="2743200" cy="1865220"/>
          </a:xfrm>
          <a:prstGeom prst="rect">
            <a:avLst/>
          </a:prstGeom>
          <a:noFill/>
        </p:spPr>
      </p:pic>
      <p:pic>
        <p:nvPicPr>
          <p:cNvPr id="13" name="Picture 2" descr="D:\My Dropbox\Thesis\drawings\kineticdept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5029200"/>
            <a:ext cx="4095750" cy="1544637"/>
          </a:xfrm>
          <a:prstGeom prst="rect">
            <a:avLst/>
          </a:prstGeom>
          <a:noFill/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548640" cy="5486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6/35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/>
              <a:t>Background: </a:t>
            </a:r>
            <a:r>
              <a:rPr lang="en-US" sz="3200" dirty="0" smtClean="0"/>
              <a:t>Cue Combination</a:t>
            </a:r>
            <a:endParaRPr lang="en-US" sz="4000" dirty="0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285750" y="1290638"/>
            <a:ext cx="8424863" cy="556736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Questions:</a:t>
            </a:r>
          </a:p>
          <a:p>
            <a:pPr lvl="1"/>
            <a:r>
              <a:rPr lang="en-US" sz="2400" dirty="0" smtClean="0"/>
              <a:t>How the human visual system unifies different depth cues?</a:t>
            </a:r>
          </a:p>
          <a:p>
            <a:pPr lvl="1"/>
            <a:r>
              <a:rPr lang="en-US" sz="2400" dirty="0" smtClean="0"/>
              <a:t>How do the depth cues interact with each other?</a:t>
            </a:r>
          </a:p>
          <a:p>
            <a:pPr lvl="1"/>
            <a:r>
              <a:rPr lang="en-US" sz="2400" dirty="0" smtClean="0"/>
              <a:t>What affects the strength of depth cues?</a:t>
            </a:r>
          </a:p>
          <a:p>
            <a:endParaRPr lang="en-US" sz="3000" dirty="0" smtClean="0"/>
          </a:p>
          <a:p>
            <a:r>
              <a:rPr lang="en-US" sz="3000" dirty="0" smtClean="0"/>
              <a:t>Combination models:</a:t>
            </a:r>
            <a:endParaRPr lang="en-US" sz="2000" dirty="0" smtClean="0"/>
          </a:p>
          <a:p>
            <a:pPr lvl="1"/>
            <a:r>
              <a:rPr lang="en-US" sz="2400" dirty="0" smtClean="0"/>
              <a:t>Cue averaging [Oruc03]</a:t>
            </a:r>
            <a:endParaRPr lang="en-US" sz="2000" dirty="0" smtClean="0"/>
          </a:p>
          <a:p>
            <a:pPr lvl="1"/>
            <a:r>
              <a:rPr lang="en-US" sz="2400" dirty="0" smtClean="0"/>
              <a:t>Cue dominance </a:t>
            </a:r>
            <a:r>
              <a:rPr lang="en-US" dirty="0" smtClean="0"/>
              <a:t>[Howard08]</a:t>
            </a:r>
            <a:endParaRPr lang="en-US" sz="2400" dirty="0" smtClean="0"/>
          </a:p>
          <a:p>
            <a:pPr lvl="1"/>
            <a:r>
              <a:rPr lang="en-US" dirty="0" smtClean="0"/>
              <a:t>Cue specialization [Ware04]</a:t>
            </a:r>
          </a:p>
          <a:p>
            <a:pPr lvl="1"/>
            <a:r>
              <a:rPr lang="en-US" dirty="0" smtClean="0"/>
              <a:t>Range extension [Cutting95]</a:t>
            </a:r>
            <a:endParaRPr lang="en-US" sz="20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548640" cy="548640"/>
          </a:xfrm>
        </p:spPr>
        <p:txBody>
          <a:bodyPr>
            <a:normAutofit/>
          </a:bodyPr>
          <a:lstStyle/>
          <a:p>
            <a:pPr>
              <a:defRPr/>
            </a:pPr>
            <a:fld id="{1570466D-0512-4D1F-88D4-DCFB6E867220}" type="slidenum">
              <a:rPr lang="en-GB" smtClean="0"/>
              <a:pPr>
                <a:defRPr/>
              </a:pPr>
              <a:t>7</a:t>
            </a:fld>
            <a:r>
              <a:rPr lang="en-GB" dirty="0" smtClean="0"/>
              <a:t>/35</a:t>
            </a:r>
            <a:endParaRPr lang="en-GB" dirty="0"/>
          </a:p>
        </p:txBody>
      </p:sp>
      <p:pic>
        <p:nvPicPr>
          <p:cNvPr id="6" name="Resim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124200"/>
            <a:ext cx="4572000" cy="313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419600"/>
            <a:ext cx="174024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Background: </a:t>
            </a:r>
            <a:r>
              <a:rPr lang="en-US" sz="3200" dirty="0" smtClean="0"/>
              <a:t>Rendering Methods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5181600" cy="5105400"/>
          </a:xfrm>
        </p:spPr>
        <p:txBody>
          <a:bodyPr/>
          <a:lstStyle/>
          <a:p>
            <a:r>
              <a:rPr lang="en-US" dirty="0" smtClean="0"/>
              <a:t>Occlusion, size gradient, relative height</a:t>
            </a:r>
          </a:p>
          <a:p>
            <a:pPr lvl="1"/>
            <a:r>
              <a:rPr lang="en-US" dirty="0" smtClean="0"/>
              <a:t>Matrix transformations [Swain09]</a:t>
            </a:r>
          </a:p>
          <a:p>
            <a:pPr lvl="1"/>
            <a:r>
              <a:rPr lang="en-US" dirty="0" smtClean="0"/>
              <a:t>Perspective projection</a:t>
            </a:r>
          </a:p>
          <a:p>
            <a:pPr lvl="1"/>
            <a:r>
              <a:rPr lang="en-US" dirty="0" smtClean="0"/>
              <a:t>Ground plane, room</a:t>
            </a:r>
          </a:p>
          <a:p>
            <a:pPr lvl="1"/>
            <a:r>
              <a:rPr lang="en-US" dirty="0" smtClean="0"/>
              <a:t>Reference objects </a:t>
            </a:r>
          </a:p>
          <a:p>
            <a:pPr lvl="1"/>
            <a:r>
              <a:rPr lang="en-US" dirty="0" smtClean="0"/>
              <a:t>Lines to ground </a:t>
            </a:r>
          </a:p>
          <a:p>
            <a:endParaRPr lang="en-US" dirty="0" smtClean="0"/>
          </a:p>
          <a:p>
            <a:r>
              <a:rPr lang="en-US" dirty="0" smtClean="0"/>
              <a:t>Relative brightness, aerial perspective</a:t>
            </a:r>
          </a:p>
          <a:p>
            <a:pPr lvl="1"/>
            <a:r>
              <a:rPr lang="en-US" dirty="0" smtClean="0"/>
              <a:t>Fog</a:t>
            </a:r>
          </a:p>
          <a:p>
            <a:pPr lvl="1"/>
            <a:r>
              <a:rPr lang="en-US" dirty="0" smtClean="0"/>
              <a:t>Proximity luminance [Ware04]</a:t>
            </a:r>
          </a:p>
          <a:p>
            <a:pPr lvl="1"/>
            <a:r>
              <a:rPr lang="en-US" dirty="0" smtClean="0"/>
              <a:t>Gooch shading [Gooch98]</a:t>
            </a:r>
            <a:endParaRPr lang="en-US" dirty="0"/>
          </a:p>
        </p:txBody>
      </p:sp>
      <p:pic>
        <p:nvPicPr>
          <p:cNvPr id="7" name="Picture 2" descr="D:\My Dropbox\Thesis\drawings\droplin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581400"/>
            <a:ext cx="3657600" cy="985838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133600"/>
            <a:ext cx="3657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548640" cy="548640"/>
          </a:xfrm>
        </p:spPr>
        <p:txBody>
          <a:bodyPr>
            <a:normAutofit/>
          </a:bodyPr>
          <a:lstStyle/>
          <a:p>
            <a:pPr>
              <a:defRPr/>
            </a:pPr>
            <a:fld id="{1570466D-0512-4D1F-88D4-DCFB6E867220}" type="slidenum">
              <a:rPr lang="en-GB" smtClean="0"/>
              <a:pPr>
                <a:defRPr/>
              </a:pPr>
              <a:t>8</a:t>
            </a:fld>
            <a:r>
              <a:rPr lang="en-GB" dirty="0" smtClean="0"/>
              <a:t>/35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Background: </a:t>
            </a:r>
            <a:r>
              <a:rPr lang="en-US" sz="3200" dirty="0" smtClean="0"/>
              <a:t>Rendering Methods</a:t>
            </a:r>
            <a:endParaRPr lang="en-US" sz="400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5181600" cy="4572000"/>
          </a:xfrm>
        </p:spPr>
        <p:txBody>
          <a:bodyPr/>
          <a:lstStyle/>
          <a:p>
            <a:r>
              <a:rPr lang="en-US" dirty="0" smtClean="0"/>
              <a:t>Texture gradient</a:t>
            </a:r>
          </a:p>
          <a:p>
            <a:pPr lvl="1"/>
            <a:r>
              <a:rPr lang="en-US" dirty="0" smtClean="0"/>
              <a:t>Bump mapping</a:t>
            </a:r>
          </a:p>
          <a:p>
            <a:pPr lvl="1"/>
            <a:r>
              <a:rPr lang="en-US" dirty="0" smtClean="0"/>
              <a:t>Relief mapping [Oliveira00]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Depth-of-focus</a:t>
            </a:r>
          </a:p>
          <a:p>
            <a:pPr lvl="1"/>
            <a:r>
              <a:rPr lang="en-US" dirty="0" smtClean="0"/>
              <a:t>Depth-of-field [Haeberli90]</a:t>
            </a:r>
          </a:p>
          <a:p>
            <a:endParaRPr lang="en-US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971800"/>
            <a:ext cx="7772400" cy="129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600200" y="2667000"/>
            <a:ext cx="839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42460" y="2667000"/>
            <a:ext cx="847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Parallax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61860" y="266700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Relief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548640" cy="548640"/>
          </a:xfrm>
        </p:spPr>
        <p:txBody>
          <a:bodyPr>
            <a:normAutofit/>
          </a:bodyPr>
          <a:lstStyle/>
          <a:p>
            <a:pPr>
              <a:defRPr/>
            </a:pPr>
            <a:fld id="{1570466D-0512-4D1F-88D4-DCFB6E867220}" type="slidenum">
              <a:rPr lang="en-GB" smtClean="0"/>
              <a:pPr>
                <a:defRPr/>
              </a:pPr>
              <a:t>9</a:t>
            </a:fld>
            <a:r>
              <a:rPr lang="en-GB" dirty="0" smtClean="0"/>
              <a:t>/35</a:t>
            </a:r>
            <a:endParaRPr lang="en-GB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724400"/>
            <a:ext cx="3657600" cy="159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3618</TotalTime>
  <Words>1030</Words>
  <Application>Microsoft Office PowerPoint</Application>
  <PresentationFormat>On-screen Show (4:3)</PresentationFormat>
  <Paragraphs>325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Equity</vt:lpstr>
      <vt:lpstr>A Fuzzy Logic Based Approach for Enhancing Depth Perception  in Computer Graphics</vt:lpstr>
      <vt:lpstr>OUTLINE</vt:lpstr>
      <vt:lpstr>Overview</vt:lpstr>
      <vt:lpstr>Background: Pictorial Depth Cues</vt:lpstr>
      <vt:lpstr>Background: Binocular and Occulomotor Depth Cues</vt:lpstr>
      <vt:lpstr>Background: Motion-based Depth Cues</vt:lpstr>
      <vt:lpstr>Background: Cue Combination</vt:lpstr>
      <vt:lpstr>Background: Rendering Methods</vt:lpstr>
      <vt:lpstr>Background: Rendering Methods</vt:lpstr>
      <vt:lpstr>Background: Rendering Methods</vt:lpstr>
      <vt:lpstr>Background: Rendering Methods</vt:lpstr>
      <vt:lpstr>Background: Rendering Methods</vt:lpstr>
      <vt:lpstr>Approach</vt:lpstr>
      <vt:lpstr>Stage 1: Cue Prioritization</vt:lpstr>
      <vt:lpstr>Fuzzy Logic</vt:lpstr>
      <vt:lpstr>Cue Prioritization Architecture</vt:lpstr>
      <vt:lpstr>Cue Prioritization: Fuzzification</vt:lpstr>
      <vt:lpstr>Cue Prioritization: Fuzzification</vt:lpstr>
      <vt:lpstr>Cue Prioritization: Fuzzification</vt:lpstr>
      <vt:lpstr>Cue Prioritization: Inference</vt:lpstr>
      <vt:lpstr>Cue Prioritization: Defuzzification</vt:lpstr>
      <vt:lpstr>Slide 22</vt:lpstr>
      <vt:lpstr>Stage 2: Method Selection</vt:lpstr>
      <vt:lpstr>Stage 2: Method Selection</vt:lpstr>
      <vt:lpstr>Stage 2: Method Selection</vt:lpstr>
      <vt:lpstr>Slide 26</vt:lpstr>
      <vt:lpstr>Stage 3: Rendering Methods</vt:lpstr>
      <vt:lpstr>Stage 3: Rendering Methods</vt:lpstr>
      <vt:lpstr>Stage 3: Rendering Methods</vt:lpstr>
      <vt:lpstr>Stage 3: Rendering Methods</vt:lpstr>
      <vt:lpstr>Experimental Results: Objective</vt:lpstr>
      <vt:lpstr>Experimental Results: Subjective</vt:lpstr>
      <vt:lpstr>Slide 33</vt:lpstr>
      <vt:lpstr>Slide 34</vt:lpstr>
      <vt:lpstr>Conclusion</vt:lpstr>
      <vt:lpstr>THANKS FOR YOUR ATTENTION  ANY QUESTIONS?</vt:lpstr>
      <vt:lpstr>References</vt:lpstr>
      <vt:lpstr>References</vt:lpstr>
    </vt:vector>
  </TitlesOfParts>
  <Company>bilkent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development</dc:creator>
  <cp:lastModifiedBy>development</cp:lastModifiedBy>
  <cp:revision>535</cp:revision>
  <dcterms:created xsi:type="dcterms:W3CDTF">2010-02-01T17:05:18Z</dcterms:created>
  <dcterms:modified xsi:type="dcterms:W3CDTF">2010-05-20T11:52:23Z</dcterms:modified>
</cp:coreProperties>
</file>