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61"/>
  </p:notesMasterIdLst>
  <p:handoutMasterIdLst>
    <p:handoutMasterId r:id="rId62"/>
  </p:handoutMasterIdLst>
  <p:sldIdLst>
    <p:sldId id="256" r:id="rId2"/>
    <p:sldId id="345" r:id="rId3"/>
    <p:sldId id="257" r:id="rId4"/>
    <p:sldId id="258" r:id="rId5"/>
    <p:sldId id="259" r:id="rId6"/>
    <p:sldId id="261" r:id="rId7"/>
    <p:sldId id="262" r:id="rId8"/>
    <p:sldId id="344" r:id="rId9"/>
    <p:sldId id="346" r:id="rId10"/>
    <p:sldId id="347" r:id="rId11"/>
    <p:sldId id="264" r:id="rId12"/>
    <p:sldId id="269" r:id="rId13"/>
    <p:sldId id="270" r:id="rId14"/>
    <p:sldId id="271" r:id="rId15"/>
    <p:sldId id="274" r:id="rId16"/>
    <p:sldId id="275" r:id="rId17"/>
    <p:sldId id="276" r:id="rId18"/>
    <p:sldId id="295" r:id="rId19"/>
    <p:sldId id="348" r:id="rId20"/>
    <p:sldId id="277" r:id="rId21"/>
    <p:sldId id="349" r:id="rId22"/>
    <p:sldId id="350" r:id="rId23"/>
    <p:sldId id="356" r:id="rId24"/>
    <p:sldId id="355" r:id="rId25"/>
    <p:sldId id="354" r:id="rId26"/>
    <p:sldId id="353" r:id="rId27"/>
    <p:sldId id="352" r:id="rId28"/>
    <p:sldId id="351" r:id="rId29"/>
    <p:sldId id="357" r:id="rId30"/>
    <p:sldId id="358" r:id="rId31"/>
    <p:sldId id="359" r:id="rId32"/>
    <p:sldId id="360" r:id="rId33"/>
    <p:sldId id="292" r:id="rId34"/>
    <p:sldId id="296" r:id="rId35"/>
    <p:sldId id="297" r:id="rId36"/>
    <p:sldId id="298" r:id="rId37"/>
    <p:sldId id="301" r:id="rId38"/>
    <p:sldId id="299" r:id="rId39"/>
    <p:sldId id="300" r:id="rId40"/>
    <p:sldId id="302" r:id="rId41"/>
    <p:sldId id="306" r:id="rId42"/>
    <p:sldId id="314" r:id="rId43"/>
    <p:sldId id="317" r:id="rId44"/>
    <p:sldId id="318" r:id="rId45"/>
    <p:sldId id="342" r:id="rId46"/>
    <p:sldId id="315" r:id="rId47"/>
    <p:sldId id="316" r:id="rId48"/>
    <p:sldId id="341" r:id="rId49"/>
    <p:sldId id="343" r:id="rId50"/>
    <p:sldId id="307" r:id="rId51"/>
    <p:sldId id="333" r:id="rId52"/>
    <p:sldId id="340" r:id="rId53"/>
    <p:sldId id="334" r:id="rId54"/>
    <p:sldId id="335" r:id="rId55"/>
    <p:sldId id="336" r:id="rId56"/>
    <p:sldId id="337" r:id="rId57"/>
    <p:sldId id="338" r:id="rId58"/>
    <p:sldId id="339" r:id="rId59"/>
    <p:sldId id="361" r:id="rId6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8080"/>
    <a:srgbClr val="0066FF"/>
    <a:srgbClr val="336699"/>
    <a:srgbClr val="004B96"/>
    <a:srgbClr val="0000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9" autoAdjust="0"/>
    <p:restoredTop sz="94591" autoAdjust="0"/>
  </p:normalViewPr>
  <p:slideViewPr>
    <p:cSldViewPr showGuides="1">
      <p:cViewPr varScale="1">
        <p:scale>
          <a:sx n="108" d="100"/>
          <a:sy n="108" d="100"/>
        </p:scale>
        <p:origin x="-10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902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11C6A85-DACB-4B05-8350-8628F1E77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89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EABB303-F8C3-4EC5-9ACC-C62BB2EB9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300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554E290-585C-47B6-89D2-2F83215D5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36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93A8C-7FD7-4112-911B-61102E3F1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08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6EE6C-4708-457A-8259-52EBDA963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7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B6F6F-3AC6-4AF5-BAF1-3E76A74E0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44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E1798-D6F5-4681-969C-23AF2C0E99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71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A99AF-2F6E-4987-9E87-D7B9480B9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05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8ACE7-59A4-43C4-8DFF-E158F1C5F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79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A1006-E0CE-4FAB-87BF-09B7787E0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42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44125-7A9E-474C-82DC-D1F84286E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4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2EFBC-A364-4CBA-9245-1F602E1F8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7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6448C-7D78-4D86-88FB-0443F8C9A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04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C672B3DA-51E0-4939-9E88-AE0FD1B26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6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8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Gestalt laws</a:t>
            </a:r>
          </a:p>
        </p:txBody>
      </p:sp>
      <p:sp>
        <p:nvSpPr>
          <p:cNvPr id="14339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434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942D336-0F72-43AC-99E0-47B4A5ECEDD0}" type="slidenum">
              <a:rPr lang="en-US" smtClean="0">
                <a:solidFill>
                  <a:srgbClr val="003366"/>
                </a:solidFill>
              </a:rPr>
              <a:pPr/>
              <a:t>10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5" t="32550" r="21661" b="31284"/>
          <a:stretch>
            <a:fillRect/>
          </a:stretch>
        </p:blipFill>
        <p:spPr bwMode="auto">
          <a:xfrm>
            <a:off x="0" y="1254125"/>
            <a:ext cx="4876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9" t="32550" r="22453" b="27667"/>
          <a:stretch>
            <a:fillRect/>
          </a:stretch>
        </p:blipFill>
        <p:spPr bwMode="auto">
          <a:xfrm>
            <a:off x="431800" y="1484313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700338" y="5621338"/>
            <a:ext cx="4221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Continuity, explanation by occlusion</a:t>
            </a:r>
            <a:endParaRPr lang="en-US">
              <a:solidFill>
                <a:srgbClr val="003366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0" t="28210" r="18497" b="19711"/>
          <a:stretch>
            <a:fillRect/>
          </a:stretch>
        </p:blipFill>
        <p:spPr bwMode="auto">
          <a:xfrm>
            <a:off x="4716463" y="1628775"/>
            <a:ext cx="3967162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26762" r="19289" b="19711"/>
          <a:stretch>
            <a:fillRect/>
          </a:stretch>
        </p:blipFill>
        <p:spPr bwMode="auto">
          <a:xfrm>
            <a:off x="4643438" y="1571625"/>
            <a:ext cx="4105275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53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53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3D763A-07D8-4C58-AAFA-207C025342B2}" type="slidenum">
              <a:rPr lang="en-US" smtClean="0">
                <a:solidFill>
                  <a:srgbClr val="003366"/>
                </a:solidFill>
              </a:rPr>
              <a:pPr/>
              <a:t>11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z="2400" smtClean="0"/>
              <a:t>Image segmentation is the operation of partitioning an image into a collection of connected sets of pixels.</a:t>
            </a:r>
          </a:p>
          <a:p>
            <a:pPr marL="533400" indent="-533400" eaLnBrk="1" hangingPunct="1"/>
            <a:r>
              <a:rPr lang="en-US" sz="2400" smtClean="0"/>
              <a:t>Segmentation criteria: a segmentation is a partition of an image I into a set of regions S satisfying: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>
                <a:sym typeface="Symbol" pitchFamily="18" charset="2"/>
              </a:rPr>
              <a:t> </a:t>
            </a:r>
            <a:r>
              <a:rPr lang="en-US" sz="2000" smtClean="0"/>
              <a:t>S</a:t>
            </a:r>
            <a:r>
              <a:rPr lang="en-US" sz="2000" baseline="-25000" smtClean="0"/>
              <a:t>i</a:t>
            </a:r>
            <a:r>
              <a:rPr lang="en-US" sz="2000" smtClean="0"/>
              <a:t> = S		Partition covers the whole image.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/>
              <a:t>S</a:t>
            </a:r>
            <a:r>
              <a:rPr lang="en-US" sz="2000" baseline="-25000" smtClean="0"/>
              <a:t>i</a:t>
            </a:r>
            <a:r>
              <a:rPr lang="en-US" sz="2000" smtClean="0"/>
              <a:t> </a:t>
            </a:r>
            <a:r>
              <a:rPr lang="en-US" sz="2000" smtClean="0">
                <a:sym typeface="Symbol" pitchFamily="18" charset="2"/>
              </a:rPr>
              <a:t></a:t>
            </a:r>
            <a:r>
              <a:rPr lang="en-US" sz="2000" smtClean="0"/>
              <a:t> S</a:t>
            </a:r>
            <a:r>
              <a:rPr lang="en-US" sz="2000" baseline="-25000" smtClean="0"/>
              <a:t>j</a:t>
            </a:r>
            <a:r>
              <a:rPr lang="en-US" sz="2000" smtClean="0"/>
              <a:t> = </a:t>
            </a:r>
            <a:r>
              <a:rPr lang="en-US" sz="2000" smtClean="0">
                <a:sym typeface="Symbol" pitchFamily="18" charset="2"/>
              </a:rPr>
              <a:t></a:t>
            </a:r>
            <a:r>
              <a:rPr lang="en-US" sz="2000" smtClean="0"/>
              <a:t>, i </a:t>
            </a:r>
            <a:r>
              <a:rPr lang="en-US" sz="2000" smtClean="0">
                <a:sym typeface="Symbol" pitchFamily="18" charset="2"/>
              </a:rPr>
              <a:t></a:t>
            </a:r>
            <a:r>
              <a:rPr lang="en-US" sz="2000" smtClean="0"/>
              <a:t> j	No regions intersect.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>
                <a:sym typeface="Symbol" pitchFamily="18" charset="2"/>
              </a:rPr>
              <a:t></a:t>
            </a:r>
            <a:r>
              <a:rPr lang="en-US" sz="2000" smtClean="0"/>
              <a:t> S</a:t>
            </a:r>
            <a:r>
              <a:rPr lang="en-US" sz="2000" baseline="-25000" smtClean="0"/>
              <a:t>i</a:t>
            </a:r>
            <a:r>
              <a:rPr lang="en-US" sz="2000" smtClean="0"/>
              <a:t>, P(S</a:t>
            </a:r>
            <a:r>
              <a:rPr lang="en-US" sz="2000" baseline="-25000" smtClean="0"/>
              <a:t>i</a:t>
            </a:r>
            <a:r>
              <a:rPr lang="en-US" sz="2000" smtClean="0"/>
              <a:t>) = true	Homogeneity predicate is satisfied by</a:t>
            </a:r>
            <a:br>
              <a:rPr lang="en-US" sz="2000" smtClean="0"/>
            </a:br>
            <a:r>
              <a:rPr lang="en-US" sz="2000" smtClean="0"/>
              <a:t>			each region.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/>
              <a:t>P(S</a:t>
            </a:r>
            <a:r>
              <a:rPr lang="en-US" sz="2000" baseline="-25000" smtClean="0"/>
              <a:t>i</a:t>
            </a:r>
            <a:r>
              <a:rPr lang="en-US" sz="2000" smtClean="0"/>
              <a:t> </a:t>
            </a:r>
            <a:r>
              <a:rPr lang="en-US" sz="2000" smtClean="0">
                <a:sym typeface="Symbol" pitchFamily="18" charset="2"/>
              </a:rPr>
              <a:t></a:t>
            </a:r>
            <a:r>
              <a:rPr lang="en-US" sz="2000" smtClean="0"/>
              <a:t> S</a:t>
            </a:r>
            <a:r>
              <a:rPr lang="en-US" sz="2000" baseline="-25000" smtClean="0"/>
              <a:t>j</a:t>
            </a:r>
            <a:r>
              <a:rPr lang="en-US" sz="2000" smtClean="0"/>
              <a:t>) = false,	Union of adjacent regions</a:t>
            </a:r>
            <a:br>
              <a:rPr lang="en-US" sz="2000" smtClean="0"/>
            </a:br>
            <a:r>
              <a:rPr lang="en-US" sz="2000" smtClean="0"/>
              <a:t>i </a:t>
            </a:r>
            <a:r>
              <a:rPr lang="en-US" sz="2000" smtClean="0">
                <a:sym typeface="Symbol" pitchFamily="18" charset="2"/>
              </a:rPr>
              <a:t></a:t>
            </a:r>
            <a:r>
              <a:rPr lang="en-US" sz="2000" smtClean="0"/>
              <a:t> j, S</a:t>
            </a:r>
            <a:r>
              <a:rPr lang="en-US" sz="2000" baseline="-25000" smtClean="0"/>
              <a:t>i</a:t>
            </a:r>
            <a:r>
              <a:rPr lang="en-US" sz="2000" smtClean="0"/>
              <a:t> adjacent S</a:t>
            </a:r>
            <a:r>
              <a:rPr lang="en-US" sz="2000" baseline="-25000" smtClean="0"/>
              <a:t>j</a:t>
            </a:r>
            <a:r>
              <a:rPr lang="en-US" sz="2000" smtClean="0"/>
              <a:t>	does not satisfy 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26339C4-3B44-4BD6-8499-3EF06633D0A2}" type="slidenum">
              <a:rPr lang="en-US" smtClean="0">
                <a:solidFill>
                  <a:srgbClr val="003366"/>
                </a:solidFill>
              </a:rPr>
              <a:pPr/>
              <a:t>12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So, all we have to do is to define and implement the similarity predicate.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But, what do we want to be similar in each region?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Is there any property that will cause the regions to be meaningful objects?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Example approaches: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Histogram-based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Clustering-based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Region growing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Split-and-merge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Morphological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Graph-based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BC53750-23D9-4B1F-B3D6-B6D4D080D761}" type="slidenum">
              <a:rPr lang="en-US" smtClean="0">
                <a:solidFill>
                  <a:srgbClr val="003366"/>
                </a:solidFill>
              </a:rPr>
              <a:pPr/>
              <a:t>13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924175"/>
            <a:ext cx="61214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Histogram-based segmentation</a:t>
            </a:r>
          </a:p>
        </p:txBody>
      </p:sp>
      <p:sp>
        <p:nvSpPr>
          <p:cNvPr id="174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How many “orange” pixels are</a:t>
            </a:r>
            <a:br>
              <a:rPr lang="en-US" sz="2400" smtClean="0"/>
            </a:br>
            <a:r>
              <a:rPr lang="en-US" sz="2400" smtClean="0"/>
              <a:t>in this image?</a:t>
            </a:r>
          </a:p>
          <a:p>
            <a:pPr eaLnBrk="1" hangingPunct="1"/>
            <a:r>
              <a:rPr lang="en-US" sz="2400" smtClean="0"/>
              <a:t>This type of question can be answered</a:t>
            </a:r>
            <a:br>
              <a:rPr lang="en-US" sz="2400" smtClean="0"/>
            </a:br>
            <a:r>
              <a:rPr lang="en-US" sz="2400" smtClean="0"/>
              <a:t>by looking at the histogram.</a:t>
            </a:r>
          </a:p>
        </p:txBody>
      </p:sp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1341438"/>
            <a:ext cx="24384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FCFFA76-EE75-46C1-95DF-4B3648B8BE60}" type="slidenum">
              <a:rPr lang="en-US" smtClean="0">
                <a:solidFill>
                  <a:srgbClr val="003366"/>
                </a:solidFill>
              </a:rPr>
              <a:pPr/>
              <a:t>14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Histogram-based segmentation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How many modes are there?</a:t>
            </a:r>
          </a:p>
          <a:p>
            <a:pPr eaLnBrk="1" hangingPunct="1"/>
            <a:r>
              <a:rPr lang="en-US" sz="2400" smtClean="0"/>
              <a:t>Solve this by reducing the number of colors to K and mapping each pixel to the closest color.</a:t>
            </a:r>
          </a:p>
          <a:p>
            <a:pPr eaLnBrk="1" hangingPunct="1"/>
            <a:r>
              <a:rPr lang="en-US" sz="2400" smtClean="0"/>
              <a:t>Here’s what it looks like if we use two colors.</a:t>
            </a:r>
          </a:p>
        </p:txBody>
      </p:sp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2449512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1438"/>
            <a:ext cx="38163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4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24400"/>
            <a:ext cx="2449512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4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24400"/>
            <a:ext cx="38163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43" name="Line 8"/>
          <p:cNvSpPr>
            <a:spLocks noChangeShapeType="1"/>
          </p:cNvSpPr>
          <p:nvPr/>
        </p:nvSpPr>
        <p:spPr bwMode="auto">
          <a:xfrm flipV="1">
            <a:off x="5076825" y="4724400"/>
            <a:ext cx="1588" cy="1512888"/>
          </a:xfrm>
          <a:prstGeom prst="line">
            <a:avLst/>
          </a:prstGeom>
          <a:noFill/>
          <a:ln w="38160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9"/>
          <p:cNvSpPr>
            <a:spLocks noChangeShapeType="1"/>
          </p:cNvSpPr>
          <p:nvPr/>
        </p:nvSpPr>
        <p:spPr bwMode="auto">
          <a:xfrm flipV="1">
            <a:off x="6659563" y="4724400"/>
            <a:ext cx="1587" cy="15128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EF3395B-6311-4AFF-B497-49C81C40C164}" type="slidenum">
              <a:rPr lang="en-US" smtClean="0">
                <a:solidFill>
                  <a:srgbClr val="003366"/>
                </a:solidFill>
              </a:rPr>
              <a:pPr/>
              <a:t>15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How to choose the representative colors?</a:t>
            </a:r>
          </a:p>
          <a:p>
            <a:pPr lvl="1" eaLnBrk="1" hangingPunct="1"/>
            <a:r>
              <a:rPr lang="en-US" dirty="0" smtClean="0"/>
              <a:t>This is a clustering problem!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K-means algorithm can be used for clustering.</a:t>
            </a:r>
          </a:p>
          <a:p>
            <a:pPr lvl="1" eaLnBrk="1" hangingPunct="1"/>
            <a:endParaRPr lang="en-US" sz="1400" dirty="0" smtClean="0"/>
          </a:p>
          <a:p>
            <a:pPr lvl="1" eaLnBrk="1" hangingPunct="1"/>
            <a:r>
              <a:rPr lang="en-US" sz="1400" dirty="0" smtClean="0"/>
              <a:t>http://home.dei.polimi.it/matteucc/Clustering/tutorial_html/AppletKM.html</a:t>
            </a:r>
          </a:p>
          <a:p>
            <a:pPr lvl="1" eaLnBrk="1" hangingPunct="1"/>
            <a:r>
              <a:rPr lang="en-US" sz="1400" dirty="0" smtClean="0"/>
              <a:t>http://www.math.le.ac.uk/people/ag153/homepage/KmeansKmedoids/Kmeans_Kmedoids.html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258888" y="2492375"/>
            <a:ext cx="2362200" cy="1981200"/>
          </a:xfrm>
          <a:prstGeom prst="rect">
            <a:avLst/>
          </a:prstGeom>
          <a:solidFill>
            <a:srgbClr val="FFFFFF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1716088" y="27209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Oval 9"/>
          <p:cNvSpPr>
            <a:spLocks noChangeArrowheads="1"/>
          </p:cNvSpPr>
          <p:nvPr/>
        </p:nvSpPr>
        <p:spPr bwMode="auto">
          <a:xfrm>
            <a:off x="1868488" y="28733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Oval 10"/>
          <p:cNvSpPr>
            <a:spLocks noChangeArrowheads="1"/>
          </p:cNvSpPr>
          <p:nvPr/>
        </p:nvSpPr>
        <p:spPr bwMode="auto">
          <a:xfrm>
            <a:off x="1792288" y="31019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Oval 11"/>
          <p:cNvSpPr>
            <a:spLocks noChangeArrowheads="1"/>
          </p:cNvSpPr>
          <p:nvPr/>
        </p:nvSpPr>
        <p:spPr bwMode="auto">
          <a:xfrm>
            <a:off x="1487488" y="2949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Oval 12"/>
          <p:cNvSpPr>
            <a:spLocks noChangeArrowheads="1"/>
          </p:cNvSpPr>
          <p:nvPr/>
        </p:nvSpPr>
        <p:spPr bwMode="auto">
          <a:xfrm>
            <a:off x="2859088" y="31781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Oval 13"/>
          <p:cNvSpPr>
            <a:spLocks noChangeArrowheads="1"/>
          </p:cNvSpPr>
          <p:nvPr/>
        </p:nvSpPr>
        <p:spPr bwMode="auto">
          <a:xfrm>
            <a:off x="2782888" y="2949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Oval 14"/>
          <p:cNvSpPr>
            <a:spLocks noChangeArrowheads="1"/>
          </p:cNvSpPr>
          <p:nvPr/>
        </p:nvSpPr>
        <p:spPr bwMode="auto">
          <a:xfrm>
            <a:off x="3240088" y="31781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Oval 15"/>
          <p:cNvSpPr>
            <a:spLocks noChangeArrowheads="1"/>
          </p:cNvSpPr>
          <p:nvPr/>
        </p:nvSpPr>
        <p:spPr bwMode="auto">
          <a:xfrm>
            <a:off x="3011488" y="3330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Oval 16"/>
          <p:cNvSpPr>
            <a:spLocks noChangeArrowheads="1"/>
          </p:cNvSpPr>
          <p:nvPr/>
        </p:nvSpPr>
        <p:spPr bwMode="auto">
          <a:xfrm>
            <a:off x="3011488" y="30257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3" name="Oval 17"/>
          <p:cNvSpPr>
            <a:spLocks noChangeArrowheads="1"/>
          </p:cNvSpPr>
          <p:nvPr/>
        </p:nvSpPr>
        <p:spPr bwMode="auto">
          <a:xfrm>
            <a:off x="2020888" y="39401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325688" y="3711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5" name="Oval 19"/>
          <p:cNvSpPr>
            <a:spLocks noChangeArrowheads="1"/>
          </p:cNvSpPr>
          <p:nvPr/>
        </p:nvSpPr>
        <p:spPr bwMode="auto">
          <a:xfrm>
            <a:off x="1868488" y="3711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6" name="Oval 20"/>
          <p:cNvSpPr>
            <a:spLocks noChangeArrowheads="1"/>
          </p:cNvSpPr>
          <p:nvPr/>
        </p:nvSpPr>
        <p:spPr bwMode="auto">
          <a:xfrm>
            <a:off x="1792288" y="4092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7" name="Oval 21"/>
          <p:cNvSpPr>
            <a:spLocks noChangeArrowheads="1"/>
          </p:cNvSpPr>
          <p:nvPr/>
        </p:nvSpPr>
        <p:spPr bwMode="auto">
          <a:xfrm>
            <a:off x="2249488" y="40163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8" name="Oval 22"/>
          <p:cNvSpPr>
            <a:spLocks noChangeArrowheads="1"/>
          </p:cNvSpPr>
          <p:nvPr/>
        </p:nvSpPr>
        <p:spPr bwMode="auto">
          <a:xfrm>
            <a:off x="1639888" y="2949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9" name="Oval 23"/>
          <p:cNvSpPr>
            <a:spLocks noChangeArrowheads="1"/>
          </p:cNvSpPr>
          <p:nvPr/>
        </p:nvSpPr>
        <p:spPr bwMode="auto">
          <a:xfrm>
            <a:off x="2097088" y="27209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0" name="Oval 24"/>
          <p:cNvSpPr>
            <a:spLocks noChangeArrowheads="1"/>
          </p:cNvSpPr>
          <p:nvPr/>
        </p:nvSpPr>
        <p:spPr bwMode="auto">
          <a:xfrm>
            <a:off x="2097088" y="30257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2097088" y="3711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2" name="Rectangle 26"/>
          <p:cNvSpPr>
            <a:spLocks noChangeArrowheads="1"/>
          </p:cNvSpPr>
          <p:nvPr/>
        </p:nvSpPr>
        <p:spPr bwMode="auto">
          <a:xfrm>
            <a:off x="5449888" y="2492375"/>
            <a:ext cx="2362200" cy="1981200"/>
          </a:xfrm>
          <a:prstGeom prst="rect">
            <a:avLst/>
          </a:prstGeom>
          <a:solidFill>
            <a:srgbClr val="FFFFFF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3" name="Oval 27"/>
          <p:cNvSpPr>
            <a:spLocks noChangeArrowheads="1"/>
          </p:cNvSpPr>
          <p:nvPr/>
        </p:nvSpPr>
        <p:spPr bwMode="auto">
          <a:xfrm>
            <a:off x="5907088" y="27209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4" name="Oval 28"/>
          <p:cNvSpPr>
            <a:spLocks noChangeArrowheads="1"/>
          </p:cNvSpPr>
          <p:nvPr/>
        </p:nvSpPr>
        <p:spPr bwMode="auto">
          <a:xfrm>
            <a:off x="6059488" y="28733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5" name="Oval 29"/>
          <p:cNvSpPr>
            <a:spLocks noChangeArrowheads="1"/>
          </p:cNvSpPr>
          <p:nvPr/>
        </p:nvSpPr>
        <p:spPr bwMode="auto">
          <a:xfrm>
            <a:off x="5983288" y="31019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6" name="Oval 30"/>
          <p:cNvSpPr>
            <a:spLocks noChangeArrowheads="1"/>
          </p:cNvSpPr>
          <p:nvPr/>
        </p:nvSpPr>
        <p:spPr bwMode="auto">
          <a:xfrm>
            <a:off x="5678488" y="29495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7" name="Oval 31"/>
          <p:cNvSpPr>
            <a:spLocks noChangeArrowheads="1"/>
          </p:cNvSpPr>
          <p:nvPr/>
        </p:nvSpPr>
        <p:spPr bwMode="auto">
          <a:xfrm>
            <a:off x="6973888" y="29495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8" name="Oval 32"/>
          <p:cNvSpPr>
            <a:spLocks noChangeArrowheads="1"/>
          </p:cNvSpPr>
          <p:nvPr/>
        </p:nvSpPr>
        <p:spPr bwMode="auto">
          <a:xfrm>
            <a:off x="7431088" y="31781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9" name="Oval 33"/>
          <p:cNvSpPr>
            <a:spLocks noChangeArrowheads="1"/>
          </p:cNvSpPr>
          <p:nvPr/>
        </p:nvSpPr>
        <p:spPr bwMode="auto">
          <a:xfrm>
            <a:off x="7202488" y="33305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0" name="Oval 34"/>
          <p:cNvSpPr>
            <a:spLocks noChangeArrowheads="1"/>
          </p:cNvSpPr>
          <p:nvPr/>
        </p:nvSpPr>
        <p:spPr bwMode="auto">
          <a:xfrm>
            <a:off x="7202488" y="30257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1" name="Oval 35"/>
          <p:cNvSpPr>
            <a:spLocks noChangeArrowheads="1"/>
          </p:cNvSpPr>
          <p:nvPr/>
        </p:nvSpPr>
        <p:spPr bwMode="auto">
          <a:xfrm>
            <a:off x="6211888" y="39401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2" name="Oval 36"/>
          <p:cNvSpPr>
            <a:spLocks noChangeArrowheads="1"/>
          </p:cNvSpPr>
          <p:nvPr/>
        </p:nvSpPr>
        <p:spPr bwMode="auto">
          <a:xfrm>
            <a:off x="6516688" y="3711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3" name="Oval 37"/>
          <p:cNvSpPr>
            <a:spLocks noChangeArrowheads="1"/>
          </p:cNvSpPr>
          <p:nvPr/>
        </p:nvSpPr>
        <p:spPr bwMode="auto">
          <a:xfrm>
            <a:off x="6059488" y="3711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4" name="Oval 38"/>
          <p:cNvSpPr>
            <a:spLocks noChangeArrowheads="1"/>
          </p:cNvSpPr>
          <p:nvPr/>
        </p:nvSpPr>
        <p:spPr bwMode="auto">
          <a:xfrm>
            <a:off x="5983288" y="4092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5" name="Oval 39"/>
          <p:cNvSpPr>
            <a:spLocks noChangeArrowheads="1"/>
          </p:cNvSpPr>
          <p:nvPr/>
        </p:nvSpPr>
        <p:spPr bwMode="auto">
          <a:xfrm>
            <a:off x="6440488" y="40163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6" name="Oval 40"/>
          <p:cNvSpPr>
            <a:spLocks noChangeArrowheads="1"/>
          </p:cNvSpPr>
          <p:nvPr/>
        </p:nvSpPr>
        <p:spPr bwMode="auto">
          <a:xfrm>
            <a:off x="5830888" y="29495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7" name="Oval 41"/>
          <p:cNvSpPr>
            <a:spLocks noChangeArrowheads="1"/>
          </p:cNvSpPr>
          <p:nvPr/>
        </p:nvSpPr>
        <p:spPr bwMode="auto">
          <a:xfrm>
            <a:off x="6288088" y="27209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8" name="Oval 42"/>
          <p:cNvSpPr>
            <a:spLocks noChangeArrowheads="1"/>
          </p:cNvSpPr>
          <p:nvPr/>
        </p:nvSpPr>
        <p:spPr bwMode="auto">
          <a:xfrm>
            <a:off x="6288088" y="30257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9" name="Oval 43"/>
          <p:cNvSpPr>
            <a:spLocks noChangeArrowheads="1"/>
          </p:cNvSpPr>
          <p:nvPr/>
        </p:nvSpPr>
        <p:spPr bwMode="auto">
          <a:xfrm>
            <a:off x="6288088" y="3711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00" name="AutoShape 44"/>
          <p:cNvSpPr>
            <a:spLocks noChangeArrowheads="1"/>
          </p:cNvSpPr>
          <p:nvPr/>
        </p:nvSpPr>
        <p:spPr bwMode="auto">
          <a:xfrm>
            <a:off x="4002088" y="3178175"/>
            <a:ext cx="1143000" cy="533400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501" name="Picture 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2652713"/>
            <a:ext cx="285750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502" name="Picture 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3254375"/>
            <a:ext cx="30162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503" name="Picture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016375"/>
            <a:ext cx="3016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504" name="Rectangle 48"/>
          <p:cNvSpPr>
            <a:spLocks noChangeArrowheads="1"/>
          </p:cNvSpPr>
          <p:nvPr/>
        </p:nvSpPr>
        <p:spPr bwMode="auto">
          <a:xfrm>
            <a:off x="6211888" y="3863975"/>
            <a:ext cx="152400" cy="152400"/>
          </a:xfrm>
          <a:prstGeom prst="rect">
            <a:avLst/>
          </a:prstGeom>
          <a:noFill/>
          <a:ln w="2844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5" name="Rectangle 49"/>
          <p:cNvSpPr>
            <a:spLocks noChangeArrowheads="1"/>
          </p:cNvSpPr>
          <p:nvPr/>
        </p:nvSpPr>
        <p:spPr bwMode="auto">
          <a:xfrm>
            <a:off x="7126288" y="3101975"/>
            <a:ext cx="152400" cy="152400"/>
          </a:xfrm>
          <a:prstGeom prst="rect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6" name="Rectangle 50"/>
          <p:cNvSpPr>
            <a:spLocks noChangeArrowheads="1"/>
          </p:cNvSpPr>
          <p:nvPr/>
        </p:nvSpPr>
        <p:spPr bwMode="auto">
          <a:xfrm>
            <a:off x="5983288" y="2873375"/>
            <a:ext cx="152400" cy="152400"/>
          </a:xfrm>
          <a:prstGeom prst="rect">
            <a:avLst/>
          </a:prstGeom>
          <a:noFill/>
          <a:ln w="28440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7" name="Oval 51"/>
          <p:cNvSpPr>
            <a:spLocks noChangeArrowheads="1"/>
          </p:cNvSpPr>
          <p:nvPr/>
        </p:nvSpPr>
        <p:spPr bwMode="auto">
          <a:xfrm>
            <a:off x="7050088" y="31781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280083-D953-4023-96A3-A3FA285C039C}" type="slidenum">
              <a:rPr lang="en-US" smtClean="0">
                <a:solidFill>
                  <a:srgbClr val="003366"/>
                </a:solidFill>
              </a:rPr>
              <a:pPr/>
              <a:t>16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 bwMode="auto">
          <a:xfrm>
            <a:off x="368300" y="1852613"/>
            <a:ext cx="8405813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5"/>
          <p:cNvSpPr txBox="1">
            <a:spLocks noChangeArrowheads="1"/>
          </p:cNvSpPr>
          <p:nvPr/>
        </p:nvSpPr>
        <p:spPr bwMode="auto">
          <a:xfrm>
            <a:off x="3070225" y="5229225"/>
            <a:ext cx="300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K-means clustering of color.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C2C0D32-3510-4465-B54C-C554BCB2DDD4}" type="slidenum">
              <a:rPr lang="en-US" smtClean="0">
                <a:solidFill>
                  <a:srgbClr val="003366"/>
                </a:solidFill>
              </a:rPr>
              <a:pPr/>
              <a:t>17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16895" r="23750" b="47656"/>
          <a:stretch>
            <a:fillRect/>
          </a:stretch>
        </p:blipFill>
        <p:spPr bwMode="auto">
          <a:xfrm>
            <a:off x="339725" y="1824038"/>
            <a:ext cx="8464550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3070225" y="5229225"/>
            <a:ext cx="300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K-means clustering of color.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25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F0C1488-8818-4565-A06A-A9EE04011B58}" type="slidenum">
              <a:rPr lang="en-US" smtClean="0">
                <a:solidFill>
                  <a:srgbClr val="003366"/>
                </a:solidFill>
              </a:rPr>
              <a:pPr/>
              <a:t>18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 can also be used with other features (e.g., texture) in addition to color.</a:t>
            </a:r>
          </a:p>
        </p:txBody>
      </p:sp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781300"/>
            <a:ext cx="1709737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781300"/>
            <a:ext cx="170973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781300"/>
            <a:ext cx="1709737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4005263"/>
            <a:ext cx="170973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4005263"/>
            <a:ext cx="170973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4005263"/>
            <a:ext cx="170973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5222875"/>
            <a:ext cx="1709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5222875"/>
            <a:ext cx="1709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5222875"/>
            <a:ext cx="1709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4" name="Text Box 13"/>
          <p:cNvSpPr txBox="1">
            <a:spLocks noChangeArrowheads="1"/>
          </p:cNvSpPr>
          <p:nvPr/>
        </p:nvSpPr>
        <p:spPr bwMode="auto">
          <a:xfrm>
            <a:off x="1692275" y="2349500"/>
            <a:ext cx="181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zh-CN">
                <a:solidFill>
                  <a:srgbClr val="003366"/>
                </a:solidFill>
                <a:ea typeface="SimSun" pitchFamily="2" charset="-122"/>
              </a:rPr>
              <a:t>Original Images</a:t>
            </a:r>
          </a:p>
        </p:txBody>
      </p:sp>
      <p:sp>
        <p:nvSpPr>
          <p:cNvPr id="22545" name="Text Box 14"/>
          <p:cNvSpPr txBox="1">
            <a:spLocks noChangeArrowheads="1"/>
          </p:cNvSpPr>
          <p:nvPr/>
        </p:nvSpPr>
        <p:spPr bwMode="auto">
          <a:xfrm>
            <a:off x="3708400" y="2349500"/>
            <a:ext cx="1647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zh-CN">
                <a:solidFill>
                  <a:srgbClr val="003366"/>
                </a:solidFill>
                <a:ea typeface="SimSun" pitchFamily="2" charset="-122"/>
              </a:rPr>
              <a:t>Color Regions</a:t>
            </a:r>
          </a:p>
        </p:txBody>
      </p:sp>
      <p:sp>
        <p:nvSpPr>
          <p:cNvPr id="22546" name="Text Box 15"/>
          <p:cNvSpPr txBox="1">
            <a:spLocks noChangeArrowheads="1"/>
          </p:cNvSpPr>
          <p:nvPr/>
        </p:nvSpPr>
        <p:spPr bwMode="auto">
          <a:xfrm>
            <a:off x="5486400" y="2359025"/>
            <a:ext cx="182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zh-CN">
                <a:solidFill>
                  <a:srgbClr val="003366"/>
                </a:solidFill>
                <a:ea typeface="SimSun" pitchFamily="2" charset="-122"/>
              </a:rPr>
              <a:t>Texture Regions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Clustering-based segmentation</a:t>
            </a:r>
          </a:p>
        </p:txBody>
      </p:sp>
      <p:sp>
        <p:nvSpPr>
          <p:cNvPr id="23555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Pros:</a:t>
            </a:r>
          </a:p>
          <a:p>
            <a:pPr lvl="1"/>
            <a:r>
              <a:rPr lang="en-US" smtClean="0"/>
              <a:t>Simple, fast to compute</a:t>
            </a:r>
          </a:p>
          <a:p>
            <a:pPr lvl="1"/>
            <a:r>
              <a:rPr lang="en-US" smtClean="0"/>
              <a:t>Converges to local minimum of within-cluster squared error</a:t>
            </a:r>
          </a:p>
          <a:p>
            <a:r>
              <a:rPr lang="en-US" smtClean="0"/>
              <a:t>Cons:</a:t>
            </a:r>
          </a:p>
          <a:p>
            <a:pPr lvl="1"/>
            <a:r>
              <a:rPr lang="en-US" smtClean="0"/>
              <a:t>Setting K?</a:t>
            </a:r>
          </a:p>
          <a:p>
            <a:pPr lvl="1"/>
            <a:r>
              <a:rPr lang="en-US" smtClean="0"/>
              <a:t>Sensitive to initial centers</a:t>
            </a:r>
          </a:p>
          <a:p>
            <a:pPr lvl="1"/>
            <a:r>
              <a:rPr lang="en-US" smtClean="0"/>
              <a:t>Sensitive to outliers</a:t>
            </a:r>
          </a:p>
          <a:p>
            <a:pPr lvl="1"/>
            <a:r>
              <a:rPr lang="en-US" smtClean="0"/>
              <a:t>Detects spherical clusters</a:t>
            </a:r>
          </a:p>
          <a:p>
            <a:endParaRPr lang="en-US" smtClean="0"/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35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2647731-8885-4CA0-AFEA-BC68F0DAB3F8}" type="slidenum">
              <a:rPr lang="en-US" smtClean="0">
                <a:solidFill>
                  <a:srgbClr val="003366"/>
                </a:solidFill>
              </a:rPr>
              <a:pPr/>
              <a:t>19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6" t="45294" r="16876" b="11569"/>
          <a:stretch>
            <a:fillRect/>
          </a:stretch>
        </p:blipFill>
        <p:spPr bwMode="auto">
          <a:xfrm>
            <a:off x="6723063" y="4149725"/>
            <a:ext cx="167957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45294" r="57652" b="11569"/>
          <a:stretch>
            <a:fillRect/>
          </a:stretch>
        </p:blipFill>
        <p:spPr bwMode="auto">
          <a:xfrm>
            <a:off x="4787900" y="4149725"/>
            <a:ext cx="155733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3" t="35098" r="18233" b="7648"/>
          <a:stretch>
            <a:fillRect/>
          </a:stretch>
        </p:blipFill>
        <p:spPr bwMode="auto">
          <a:xfrm>
            <a:off x="4859338" y="1484313"/>
            <a:ext cx="3900487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Examples of grouping in vision</a:t>
            </a:r>
          </a:p>
        </p:txBody>
      </p:sp>
      <p:sp>
        <p:nvSpPr>
          <p:cNvPr id="614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C9F6601-19AC-4A84-8017-59722A942C00}" type="slidenum">
              <a:rPr lang="en-US" smtClean="0">
                <a:solidFill>
                  <a:srgbClr val="003366"/>
                </a:solidFill>
              </a:rPr>
              <a:pPr/>
              <a:t>2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6150" name="Picture 5" descr="imageRes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331913"/>
            <a:ext cx="321945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6"/>
          <p:cNvSpPr txBox="1">
            <a:spLocks noChangeArrowheads="1"/>
          </p:cNvSpPr>
          <p:nvPr/>
        </p:nvSpPr>
        <p:spPr bwMode="auto">
          <a:xfrm>
            <a:off x="1195388" y="3775075"/>
            <a:ext cx="1085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[Figure by J. Shi]</a:t>
            </a:r>
          </a:p>
        </p:txBody>
      </p:sp>
      <p:pic>
        <p:nvPicPr>
          <p:cNvPr id="6152" name="Picture 8" descr="SpeakDepVidIndex_im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00213"/>
            <a:ext cx="30416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4000500" y="2759075"/>
            <a:ext cx="2954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[http://poseidon.csd.auth.gr/LAB_RESEARCH/Latest/imgs/SpeakDepVidIndex_img2.jpg]</a:t>
            </a:r>
          </a:p>
        </p:txBody>
      </p:sp>
      <p:pic>
        <p:nvPicPr>
          <p:cNvPr id="615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7" t="40343" r="23750" b="12479"/>
          <a:stretch>
            <a:fillRect/>
          </a:stretch>
        </p:blipFill>
        <p:spPr bwMode="auto">
          <a:xfrm>
            <a:off x="7596188" y="1341438"/>
            <a:ext cx="1295400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TextBox 11"/>
          <p:cNvSpPr txBox="1">
            <a:spLocks noChangeArrowheads="1"/>
          </p:cNvSpPr>
          <p:nvPr/>
        </p:nvSpPr>
        <p:spPr bwMode="auto">
          <a:xfrm>
            <a:off x="7539038" y="4183063"/>
            <a:ext cx="13795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[Figure by Wang &amp; Suter]</a:t>
            </a:r>
          </a:p>
        </p:txBody>
      </p:sp>
      <p:grpSp>
        <p:nvGrpSpPr>
          <p:cNvPr id="6156" name="Group 72"/>
          <p:cNvGrpSpPr>
            <a:grpSpLocks noChangeAspect="1"/>
          </p:cNvGrpSpPr>
          <p:nvPr/>
        </p:nvGrpSpPr>
        <p:grpSpPr bwMode="auto">
          <a:xfrm>
            <a:off x="3252788" y="3995738"/>
            <a:ext cx="4056062" cy="1943100"/>
            <a:chOff x="542925" y="6172200"/>
            <a:chExt cx="8601075" cy="4121150"/>
          </a:xfrm>
        </p:grpSpPr>
        <p:pic>
          <p:nvPicPr>
            <p:cNvPr id="6162" name="Picture 3" descr="koala-austral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3325" y="8686800"/>
              <a:ext cx="1109663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3" name="Picture 4" descr="fac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525" y="7772400"/>
              <a:ext cx="1800225" cy="1192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4" name="Picture 5" descr="face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9067800"/>
              <a:ext cx="1800225" cy="119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5" name="Picture 6" descr="side%20view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25" y="9144000"/>
              <a:ext cx="1755775" cy="114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6" name="Picture 7" descr="koala-lea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1738" y="6400800"/>
              <a:ext cx="1033462" cy="118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7" name="Picture 8" descr="carlond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" y="7543800"/>
              <a:ext cx="1981200" cy="148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8" name="Picture 9" descr="personkoa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7700" y="6477000"/>
              <a:ext cx="1495425" cy="123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9" name="Picture 10" descr="MVO%20Parking%20Lo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725" y="6172200"/>
              <a:ext cx="1676400" cy="125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0" name="Picture 11" descr="koalashu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125" y="6553200"/>
              <a:ext cx="1652588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1" name="Picture 12" descr="Car_Side_Large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5" y="8686800"/>
              <a:ext cx="1585913" cy="1169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2" name="Picture 13" descr="koala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525" y="7848600"/>
              <a:ext cx="854075" cy="121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3" name="Picture 14" descr="feats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725" y="6172200"/>
              <a:ext cx="1676400" cy="125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4" name="Picture 15" descr="feats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" y="7543800"/>
              <a:ext cx="1981200" cy="147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5" name="Picture 16" descr="feats1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9067800"/>
              <a:ext cx="1828800" cy="120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6" name="Picture 17" descr="feats11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525" y="7772400"/>
              <a:ext cx="1828800" cy="121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7" name="Picture 18" descr="feats10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6477000"/>
              <a:ext cx="1524000" cy="125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8" name="Picture 19" descr="feats1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25" y="9144000"/>
              <a:ext cx="1752600" cy="114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9" name="Picture 20" descr="feats9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3325" y="8686800"/>
              <a:ext cx="1112838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0" name="Picture 21" descr="feats8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125" y="6553200"/>
              <a:ext cx="1666875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1" name="Picture 22" descr="feats7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525" y="7848600"/>
              <a:ext cx="86201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2" name="Picture 23" descr="feats6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7925" y="6400800"/>
              <a:ext cx="106521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3" name="Picture 24" descr="feats5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5" y="8686800"/>
              <a:ext cx="1600200" cy="1185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4" name="Picture 25" descr="car6feats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5" y="7183438"/>
              <a:ext cx="1828800" cy="103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85" name="Group 26"/>
            <p:cNvGrpSpPr>
              <a:grpSpLocks/>
            </p:cNvGrpSpPr>
            <p:nvPr/>
          </p:nvGrpSpPr>
          <p:grpSpPr bwMode="auto">
            <a:xfrm>
              <a:off x="2066925" y="6705600"/>
              <a:ext cx="1371600" cy="2819400"/>
              <a:chOff x="1056" y="1536"/>
              <a:chExt cx="864" cy="1776"/>
            </a:xfrm>
          </p:grpSpPr>
          <p:sp>
            <p:nvSpPr>
              <p:cNvPr id="6219" name="Line 27"/>
              <p:cNvSpPr>
                <a:spLocks noChangeShapeType="1"/>
              </p:cNvSpPr>
              <p:nvPr/>
            </p:nvSpPr>
            <p:spPr bwMode="auto">
              <a:xfrm>
                <a:off x="1056" y="1536"/>
                <a:ext cx="864" cy="52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0" name="Line 28"/>
              <p:cNvSpPr>
                <a:spLocks noChangeShapeType="1"/>
              </p:cNvSpPr>
              <p:nvPr/>
            </p:nvSpPr>
            <p:spPr bwMode="auto">
              <a:xfrm flipV="1">
                <a:off x="1296" y="3168"/>
                <a:ext cx="288" cy="144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86" name="Group 29"/>
            <p:cNvGrpSpPr>
              <a:grpSpLocks/>
            </p:cNvGrpSpPr>
            <p:nvPr/>
          </p:nvGrpSpPr>
          <p:grpSpPr bwMode="auto">
            <a:xfrm>
              <a:off x="847725" y="6534150"/>
              <a:ext cx="3503613" cy="3448050"/>
              <a:chOff x="288" y="1428"/>
              <a:chExt cx="2207" cy="2172"/>
            </a:xfrm>
          </p:grpSpPr>
          <p:sp>
            <p:nvSpPr>
              <p:cNvPr id="6207" name="Oval 30"/>
              <p:cNvSpPr>
                <a:spLocks noChangeArrowheads="1"/>
              </p:cNvSpPr>
              <p:nvPr/>
            </p:nvSpPr>
            <p:spPr bwMode="auto">
              <a:xfrm>
                <a:off x="336" y="2592"/>
                <a:ext cx="912" cy="288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08" name="Oval 31"/>
              <p:cNvSpPr>
                <a:spLocks noChangeArrowheads="1"/>
              </p:cNvSpPr>
              <p:nvPr/>
            </p:nvSpPr>
            <p:spPr bwMode="auto">
              <a:xfrm>
                <a:off x="288" y="3216"/>
                <a:ext cx="1056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09" name="Oval 32"/>
              <p:cNvSpPr>
                <a:spLocks noChangeArrowheads="1"/>
              </p:cNvSpPr>
              <p:nvPr/>
            </p:nvSpPr>
            <p:spPr bwMode="auto">
              <a:xfrm rot="22518">
                <a:off x="1384" y="2064"/>
                <a:ext cx="1111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0" name="Oval 33"/>
              <p:cNvSpPr>
                <a:spLocks noChangeArrowheads="1"/>
              </p:cNvSpPr>
              <p:nvPr/>
            </p:nvSpPr>
            <p:spPr bwMode="auto">
              <a:xfrm>
                <a:off x="1584" y="3024"/>
                <a:ext cx="720" cy="240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1" name="Oval 34"/>
              <p:cNvSpPr>
                <a:spLocks noChangeArrowheads="1"/>
              </p:cNvSpPr>
              <p:nvPr/>
            </p:nvSpPr>
            <p:spPr bwMode="auto">
              <a:xfrm rot="1143841">
                <a:off x="662" y="1428"/>
                <a:ext cx="432" cy="156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2" name="Oval 35"/>
              <p:cNvSpPr>
                <a:spLocks noChangeArrowheads="1"/>
              </p:cNvSpPr>
              <p:nvPr/>
            </p:nvSpPr>
            <p:spPr bwMode="auto">
              <a:xfrm rot="1463785">
                <a:off x="563" y="1545"/>
                <a:ext cx="361" cy="197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3" name="Line 36"/>
              <p:cNvSpPr>
                <a:spLocks noChangeShapeType="1"/>
              </p:cNvSpPr>
              <p:nvPr/>
            </p:nvSpPr>
            <p:spPr bwMode="auto">
              <a:xfrm flipV="1">
                <a:off x="816" y="2880"/>
                <a:ext cx="0" cy="33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4" name="Line 37"/>
              <p:cNvSpPr>
                <a:spLocks noChangeShapeType="1"/>
              </p:cNvSpPr>
              <p:nvPr/>
            </p:nvSpPr>
            <p:spPr bwMode="auto">
              <a:xfrm>
                <a:off x="1007" y="1583"/>
                <a:ext cx="0" cy="163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5" name="Line 38"/>
              <p:cNvSpPr>
                <a:spLocks noChangeShapeType="1"/>
              </p:cNvSpPr>
              <p:nvPr/>
            </p:nvSpPr>
            <p:spPr bwMode="auto">
              <a:xfrm flipV="1">
                <a:off x="816" y="1776"/>
                <a:ext cx="0" cy="81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6" name="Line 39"/>
              <p:cNvSpPr>
                <a:spLocks noChangeShapeType="1"/>
              </p:cNvSpPr>
              <p:nvPr/>
            </p:nvSpPr>
            <p:spPr bwMode="auto">
              <a:xfrm>
                <a:off x="1152" y="1680"/>
                <a:ext cx="864" cy="144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7" name="Line 40"/>
              <p:cNvSpPr>
                <a:spLocks noChangeShapeType="1"/>
              </p:cNvSpPr>
              <p:nvPr/>
            </p:nvSpPr>
            <p:spPr bwMode="auto">
              <a:xfrm flipV="1">
                <a:off x="1152" y="2352"/>
                <a:ext cx="336" cy="912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8" name="Line 41"/>
              <p:cNvSpPr>
                <a:spLocks noChangeShapeType="1"/>
              </p:cNvSpPr>
              <p:nvPr/>
            </p:nvSpPr>
            <p:spPr bwMode="auto">
              <a:xfrm flipH="1" flipV="1">
                <a:off x="1200" y="2784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87" name="Group 42"/>
            <p:cNvGrpSpPr>
              <a:grpSpLocks/>
            </p:cNvGrpSpPr>
            <p:nvPr/>
          </p:nvGrpSpPr>
          <p:grpSpPr bwMode="auto">
            <a:xfrm>
              <a:off x="4733925" y="6477000"/>
              <a:ext cx="1295400" cy="3657600"/>
              <a:chOff x="2736" y="1392"/>
              <a:chExt cx="816" cy="2304"/>
            </a:xfrm>
          </p:grpSpPr>
          <p:grpSp>
            <p:nvGrpSpPr>
              <p:cNvPr id="6200" name="Group 43"/>
              <p:cNvGrpSpPr>
                <a:grpSpLocks/>
              </p:cNvGrpSpPr>
              <p:nvPr/>
            </p:nvGrpSpPr>
            <p:grpSpPr bwMode="auto">
              <a:xfrm>
                <a:off x="2736" y="1392"/>
                <a:ext cx="816" cy="2304"/>
                <a:chOff x="2736" y="1392"/>
                <a:chExt cx="816" cy="2304"/>
              </a:xfrm>
            </p:grpSpPr>
            <p:sp>
              <p:nvSpPr>
                <p:cNvPr id="6204" name="Oval 44"/>
                <p:cNvSpPr>
                  <a:spLocks noChangeArrowheads="1"/>
                </p:cNvSpPr>
                <p:nvPr/>
              </p:nvSpPr>
              <p:spPr bwMode="auto">
                <a:xfrm>
                  <a:off x="2880" y="3072"/>
                  <a:ext cx="480" cy="624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205" name="Oval 45"/>
                <p:cNvSpPr>
                  <a:spLocks noChangeArrowheads="1"/>
                </p:cNvSpPr>
                <p:nvPr/>
              </p:nvSpPr>
              <p:spPr bwMode="auto">
                <a:xfrm>
                  <a:off x="3168" y="2352"/>
                  <a:ext cx="384" cy="528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206" name="Oval 46"/>
                <p:cNvSpPr>
                  <a:spLocks noChangeArrowheads="1"/>
                </p:cNvSpPr>
                <p:nvPr/>
              </p:nvSpPr>
              <p:spPr bwMode="auto">
                <a:xfrm>
                  <a:off x="2736" y="1392"/>
                  <a:ext cx="288" cy="432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6201" name="Line 47"/>
              <p:cNvSpPr>
                <a:spLocks noChangeShapeType="1"/>
              </p:cNvSpPr>
              <p:nvPr/>
            </p:nvSpPr>
            <p:spPr bwMode="auto">
              <a:xfrm>
                <a:off x="2976" y="1776"/>
                <a:ext cx="336" cy="57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2" name="Line 48"/>
              <p:cNvSpPr>
                <a:spLocks noChangeShapeType="1"/>
              </p:cNvSpPr>
              <p:nvPr/>
            </p:nvSpPr>
            <p:spPr bwMode="auto">
              <a:xfrm flipH="1">
                <a:off x="3168" y="2880"/>
                <a:ext cx="96" cy="19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3" name="Line 49"/>
              <p:cNvSpPr>
                <a:spLocks noChangeShapeType="1"/>
              </p:cNvSpPr>
              <p:nvPr/>
            </p:nvSpPr>
            <p:spPr bwMode="auto">
              <a:xfrm>
                <a:off x="2880" y="1824"/>
                <a:ext cx="192" cy="124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88" name="Oval 51"/>
            <p:cNvSpPr>
              <a:spLocks noChangeArrowheads="1"/>
            </p:cNvSpPr>
            <p:nvPr/>
          </p:nvSpPr>
          <p:spPr bwMode="auto">
            <a:xfrm>
              <a:off x="6410325" y="6477000"/>
              <a:ext cx="762000" cy="685800"/>
            </a:xfrm>
            <a:prstGeom prst="ellipse">
              <a:avLst/>
            </a:prstGeom>
            <a:solidFill>
              <a:srgbClr val="CCFFCC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med" len="sm"/>
              <a:tailEnd type="none" w="med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6189" name="Group 57"/>
            <p:cNvGrpSpPr>
              <a:grpSpLocks/>
            </p:cNvGrpSpPr>
            <p:nvPr/>
          </p:nvGrpSpPr>
          <p:grpSpPr bwMode="auto">
            <a:xfrm>
              <a:off x="6715125" y="6705600"/>
              <a:ext cx="2286000" cy="2667000"/>
              <a:chOff x="3984" y="1536"/>
              <a:chExt cx="1440" cy="1680"/>
            </a:xfrm>
          </p:grpSpPr>
          <p:sp>
            <p:nvSpPr>
              <p:cNvPr id="6190" name="Oval 58"/>
              <p:cNvSpPr>
                <a:spLocks noChangeArrowheads="1"/>
              </p:cNvSpPr>
              <p:nvPr/>
            </p:nvSpPr>
            <p:spPr bwMode="auto">
              <a:xfrm>
                <a:off x="3984" y="2352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1" name="Oval 59"/>
              <p:cNvSpPr>
                <a:spLocks noChangeArrowheads="1"/>
              </p:cNvSpPr>
              <p:nvPr/>
            </p:nvSpPr>
            <p:spPr bwMode="auto">
              <a:xfrm>
                <a:off x="4800" y="1536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2" name="Oval 60"/>
              <p:cNvSpPr>
                <a:spLocks noChangeArrowheads="1"/>
              </p:cNvSpPr>
              <p:nvPr/>
            </p:nvSpPr>
            <p:spPr bwMode="auto">
              <a:xfrm>
                <a:off x="5136" y="1680"/>
                <a:ext cx="288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3" name="Oval 61"/>
              <p:cNvSpPr>
                <a:spLocks noChangeArrowheads="1"/>
              </p:cNvSpPr>
              <p:nvPr/>
            </p:nvSpPr>
            <p:spPr bwMode="auto">
              <a:xfrm>
                <a:off x="4800" y="2832"/>
                <a:ext cx="384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4" name="Line 62"/>
              <p:cNvSpPr>
                <a:spLocks noChangeShapeType="1"/>
              </p:cNvSpPr>
              <p:nvPr/>
            </p:nvSpPr>
            <p:spPr bwMode="auto">
              <a:xfrm>
                <a:off x="4272" y="1632"/>
                <a:ext cx="528" cy="96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5" name="Line 63"/>
              <p:cNvSpPr>
                <a:spLocks noChangeShapeType="1"/>
              </p:cNvSpPr>
              <p:nvPr/>
            </p:nvSpPr>
            <p:spPr bwMode="auto">
              <a:xfrm>
                <a:off x="4368" y="2640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6" name="Line 64"/>
              <p:cNvSpPr>
                <a:spLocks noChangeShapeType="1"/>
              </p:cNvSpPr>
              <p:nvPr/>
            </p:nvSpPr>
            <p:spPr bwMode="auto">
              <a:xfrm flipV="1">
                <a:off x="4368" y="2016"/>
                <a:ext cx="81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7" name="Line 65"/>
              <p:cNvSpPr>
                <a:spLocks noChangeShapeType="1"/>
              </p:cNvSpPr>
              <p:nvPr/>
            </p:nvSpPr>
            <p:spPr bwMode="auto">
              <a:xfrm flipH="1" flipV="1">
                <a:off x="4080" y="1824"/>
                <a:ext cx="9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8" name="Line 66"/>
              <p:cNvSpPr>
                <a:spLocks noChangeShapeType="1"/>
              </p:cNvSpPr>
              <p:nvPr/>
            </p:nvSpPr>
            <p:spPr bwMode="auto">
              <a:xfrm flipH="1" flipV="1">
                <a:off x="4224" y="1728"/>
                <a:ext cx="720" cy="1152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9" name="Line 67"/>
              <p:cNvSpPr>
                <a:spLocks noChangeShapeType="1"/>
              </p:cNvSpPr>
              <p:nvPr/>
            </p:nvSpPr>
            <p:spPr bwMode="auto">
              <a:xfrm flipH="1" flipV="1">
                <a:off x="4992" y="1968"/>
                <a:ext cx="0" cy="864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157" name="TextBox 72"/>
          <p:cNvSpPr txBox="1">
            <a:spLocks noChangeArrowheads="1"/>
          </p:cNvSpPr>
          <p:nvPr/>
        </p:nvSpPr>
        <p:spPr bwMode="auto">
          <a:xfrm>
            <a:off x="4640263" y="5907088"/>
            <a:ext cx="17145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[Figure by Grauman &amp; Darrell]</a:t>
            </a:r>
          </a:p>
        </p:txBody>
      </p:sp>
      <p:sp>
        <p:nvSpPr>
          <p:cNvPr id="6158" name="TextBox 73"/>
          <p:cNvSpPr txBox="1">
            <a:spLocks noChangeArrowheads="1"/>
          </p:cNvSpPr>
          <p:nvPr/>
        </p:nvSpPr>
        <p:spPr bwMode="auto">
          <a:xfrm>
            <a:off x="344488" y="3924300"/>
            <a:ext cx="2746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Determine image regions</a:t>
            </a:r>
          </a:p>
        </p:txBody>
      </p:sp>
      <p:sp>
        <p:nvSpPr>
          <p:cNvPr id="6159" name="TextBox 141"/>
          <p:cNvSpPr txBox="1">
            <a:spLocks noChangeArrowheads="1"/>
          </p:cNvSpPr>
          <p:nvPr/>
        </p:nvSpPr>
        <p:spPr bwMode="auto">
          <a:xfrm>
            <a:off x="4187825" y="60833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Object-level grouping</a:t>
            </a:r>
          </a:p>
        </p:txBody>
      </p:sp>
      <p:sp>
        <p:nvSpPr>
          <p:cNvPr id="6160" name="TextBox 142"/>
          <p:cNvSpPr txBox="1">
            <a:spLocks noChangeArrowheads="1"/>
          </p:cNvSpPr>
          <p:nvPr/>
        </p:nvSpPr>
        <p:spPr bwMode="auto">
          <a:xfrm>
            <a:off x="7532688" y="4367213"/>
            <a:ext cx="1611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Figure-ground separation</a:t>
            </a:r>
          </a:p>
        </p:txBody>
      </p:sp>
      <p:sp>
        <p:nvSpPr>
          <p:cNvPr id="6161" name="TextBox 143"/>
          <p:cNvSpPr txBox="1">
            <a:spLocks noChangeArrowheads="1"/>
          </p:cNvSpPr>
          <p:nvPr/>
        </p:nvSpPr>
        <p:spPr bwMode="auto">
          <a:xfrm>
            <a:off x="3924300" y="3059113"/>
            <a:ext cx="3244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Group video frames into shots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8D0C59-B884-45EF-8DF0-08D011858224}" type="slidenum">
              <a:rPr lang="en-US" smtClean="0">
                <a:solidFill>
                  <a:srgbClr val="003366"/>
                </a:solidFill>
              </a:rPr>
              <a:pPr/>
              <a:t>20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K-means variants:</a:t>
            </a:r>
          </a:p>
          <a:p>
            <a:pPr lvl="1" eaLnBrk="1" hangingPunct="1"/>
            <a:r>
              <a:rPr lang="en-US" smtClean="0"/>
              <a:t>Different ways to initialize the means.</a:t>
            </a:r>
          </a:p>
          <a:p>
            <a:pPr lvl="1" eaLnBrk="1" hangingPunct="1"/>
            <a:r>
              <a:rPr lang="en-US" smtClean="0"/>
              <a:t>Different stopping criteria.</a:t>
            </a:r>
          </a:p>
          <a:p>
            <a:pPr lvl="1" eaLnBrk="1" hangingPunct="1"/>
            <a:r>
              <a:rPr lang="en-US" smtClean="0"/>
              <a:t>Dynamic methods for determining the right number of clusters (K) for a given image.</a:t>
            </a:r>
          </a:p>
          <a:p>
            <a:pPr eaLnBrk="1" hangingPunct="1"/>
            <a:r>
              <a:rPr lang="en-US" smtClean="0"/>
              <a:t>Problem: histogram-based and clustering-based segmentation using color/texture/etc can produce messy/noisy regions. (Why?)</a:t>
            </a:r>
          </a:p>
          <a:p>
            <a:pPr eaLnBrk="1" hangingPunct="1"/>
            <a:r>
              <a:rPr lang="en-US" smtClean="0"/>
              <a:t>How can these be fixed?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mean shift algorithm seeks </a:t>
            </a:r>
            <a:r>
              <a:rPr lang="en-US" i="1" smtClean="0"/>
              <a:t>modes</a:t>
            </a:r>
            <a:r>
              <a:rPr lang="en-US" smtClean="0"/>
              <a:t> or local maxima of density in the feature space.</a:t>
            </a:r>
          </a:p>
        </p:txBody>
      </p:sp>
      <p:sp>
        <p:nvSpPr>
          <p:cNvPr id="2560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56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56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086CC72-4EA8-4B30-8315-009E9C2A96E8}" type="slidenum">
              <a:rPr lang="en-US" smtClean="0">
                <a:solidFill>
                  <a:srgbClr val="003366"/>
                </a:solidFill>
              </a:rPr>
              <a:pPr/>
              <a:t>21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9"/>
          <a:stretch>
            <a:fillRect/>
          </a:stretch>
        </p:blipFill>
        <p:spPr bwMode="auto">
          <a:xfrm>
            <a:off x="76200" y="2354263"/>
            <a:ext cx="8912225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6"/>
          <p:cNvSpPr txBox="1">
            <a:spLocks noChangeArrowheads="1"/>
          </p:cNvSpPr>
          <p:nvPr/>
        </p:nvSpPr>
        <p:spPr bwMode="auto">
          <a:xfrm>
            <a:off x="1730375" y="5589588"/>
            <a:ext cx="89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  <a:cs typeface="Arial" charset="0"/>
              </a:rPr>
              <a:t>Image</a:t>
            </a:r>
          </a:p>
        </p:txBody>
      </p:sp>
      <p:sp>
        <p:nvSpPr>
          <p:cNvPr id="25609" name="TextBox 7"/>
          <p:cNvSpPr txBox="1">
            <a:spLocks noChangeArrowheads="1"/>
          </p:cNvSpPr>
          <p:nvPr/>
        </p:nvSpPr>
        <p:spPr bwMode="auto">
          <a:xfrm>
            <a:off x="5594350" y="5529263"/>
            <a:ext cx="2506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000">
                <a:solidFill>
                  <a:srgbClr val="003366"/>
                </a:solidFill>
                <a:latin typeface="Arial" charset="0"/>
                <a:cs typeface="Arial" charset="0"/>
              </a:rPr>
              <a:t>Feature space </a:t>
            </a:r>
          </a:p>
          <a:p>
            <a:pPr algn="ctr"/>
            <a:r>
              <a:rPr lang="en-US" sz="2000">
                <a:solidFill>
                  <a:srgbClr val="003366"/>
                </a:solidFill>
                <a:latin typeface="Arial" charset="0"/>
                <a:cs typeface="Arial" charset="0"/>
              </a:rPr>
              <a:t>(L*u*v* color values)</a:t>
            </a:r>
          </a:p>
        </p:txBody>
      </p:sp>
      <p:sp>
        <p:nvSpPr>
          <p:cNvPr id="25610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662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662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A0F9621-8129-457E-8A09-A93DCD6B913D}" type="slidenum">
              <a:rPr lang="en-US" smtClean="0">
                <a:solidFill>
                  <a:srgbClr val="003366"/>
                </a:solidFill>
              </a:rPr>
              <a:pPr/>
              <a:t>22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30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1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2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3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4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5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6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7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8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9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0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1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2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3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4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5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6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7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8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9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0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1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2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3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4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5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6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7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8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9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0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1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2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3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4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5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6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7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8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9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0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1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2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3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4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5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6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7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8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9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0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1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2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3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4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5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6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7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8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9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0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1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2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3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4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5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6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7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8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9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0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1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2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3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4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5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6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7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8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9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0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1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2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3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4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5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6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7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8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9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20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21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13013" y="1885950"/>
            <a:ext cx="2819400" cy="2895600"/>
            <a:chOff x="3744" y="4464"/>
            <a:chExt cx="1776" cy="1824"/>
          </a:xfrm>
        </p:grpSpPr>
        <p:sp>
          <p:nvSpPr>
            <p:cNvPr id="26734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6735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6736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7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8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265613" y="3257550"/>
            <a:ext cx="457200" cy="457200"/>
            <a:chOff x="4486" y="3484"/>
            <a:chExt cx="288" cy="288"/>
          </a:xfrm>
        </p:grpSpPr>
        <p:sp>
          <p:nvSpPr>
            <p:cNvPr id="26731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32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33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9" name="AutoShape 106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110" name="Freeform 107"/>
          <p:cNvSpPr>
            <a:spLocks/>
          </p:cNvSpPr>
          <p:nvPr/>
        </p:nvSpPr>
        <p:spPr bwMode="auto">
          <a:xfrm>
            <a:off x="5232400" y="1804988"/>
            <a:ext cx="2170113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" name="AutoShape 108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112" name="Freeform 109"/>
          <p:cNvSpPr>
            <a:spLocks/>
          </p:cNvSpPr>
          <p:nvPr/>
        </p:nvSpPr>
        <p:spPr bwMode="auto">
          <a:xfrm>
            <a:off x="4567238" y="2465388"/>
            <a:ext cx="2824162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AutoShape 110"/>
          <p:cNvSpPr>
            <a:spLocks noChangeArrowheads="1"/>
          </p:cNvSpPr>
          <p:nvPr/>
        </p:nvSpPr>
        <p:spPr bwMode="auto">
          <a:xfrm rot="880212">
            <a:off x="3919538" y="333057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4" name="AutoShape 111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115" name="Freeform 112"/>
          <p:cNvSpPr>
            <a:spLocks/>
          </p:cNvSpPr>
          <p:nvPr/>
        </p:nvSpPr>
        <p:spPr bwMode="auto">
          <a:xfrm>
            <a:off x="3965575" y="350202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0" grpId="1" animBg="1"/>
      <p:bldP spid="111" grpId="0" animBg="1"/>
      <p:bldP spid="112" grpId="0" animBg="1"/>
      <p:bldP spid="112" grpId="1" animBg="1"/>
      <p:bldP spid="113" grpId="0" animBg="1"/>
      <p:bldP spid="114" grpId="0" animBg="1"/>
      <p:bldP spid="114" grpId="1" animBg="1"/>
      <p:bldP spid="115" grpId="0" animBg="1"/>
      <p:bldP spid="1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76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76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E7FDF85-150E-4577-8D40-EE60D4CE46D1}" type="slidenum">
              <a:rPr lang="en-US" smtClean="0">
                <a:solidFill>
                  <a:srgbClr val="003366"/>
                </a:solidFill>
              </a:rPr>
              <a:pPr/>
              <a:t>23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4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5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6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7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8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9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0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1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2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3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4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5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6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7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8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9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0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1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2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3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4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5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6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7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8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9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0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1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2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3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4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5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6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7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8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9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0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1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2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3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4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5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6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7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8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9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0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1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2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3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4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5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6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7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8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9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0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1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2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3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4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5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6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7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8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9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0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1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2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3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4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5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6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7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8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9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0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1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2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3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4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5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6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7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8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9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0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1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2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3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4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5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13013" y="1885950"/>
            <a:ext cx="2819400" cy="2895600"/>
            <a:chOff x="3744" y="4464"/>
            <a:chExt cx="1776" cy="1824"/>
          </a:xfrm>
        </p:grpSpPr>
        <p:sp>
          <p:nvSpPr>
            <p:cNvPr id="27754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7755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7756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7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8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265613" y="3257550"/>
            <a:ext cx="457200" cy="457200"/>
            <a:chOff x="4486" y="3484"/>
            <a:chExt cx="288" cy="288"/>
          </a:xfrm>
        </p:grpSpPr>
        <p:sp>
          <p:nvSpPr>
            <p:cNvPr id="27751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2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53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748" name="AutoShape 106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7749" name="AutoShape 107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7750" name="AutoShape 108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00" y="11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86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097CA83-4311-4963-A683-A0E0465C856A}" type="slidenum">
              <a:rPr lang="en-US" smtClean="0">
                <a:solidFill>
                  <a:srgbClr val="003366"/>
                </a:solidFill>
              </a:rPr>
              <a:pPr/>
              <a:t>24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8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9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0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1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2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3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4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5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6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7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8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9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0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1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2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3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4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5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6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7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8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9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0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1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2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3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4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5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6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7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8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9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0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1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2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3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4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5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6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7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8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9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0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1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2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3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4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5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6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7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8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9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0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1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2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3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4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5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6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7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8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9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0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1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2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3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4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5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6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7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8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9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0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1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2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3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4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5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6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7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8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9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0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1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2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3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4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5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6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7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8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9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8770" name="Group 96"/>
          <p:cNvGrpSpPr>
            <a:grpSpLocks/>
          </p:cNvGrpSpPr>
          <p:nvPr/>
        </p:nvGrpSpPr>
        <p:grpSpPr bwMode="auto">
          <a:xfrm>
            <a:off x="3089275" y="2038350"/>
            <a:ext cx="2819400" cy="2895600"/>
            <a:chOff x="3744" y="4464"/>
            <a:chExt cx="1776" cy="1824"/>
          </a:xfrm>
        </p:grpSpPr>
        <p:sp>
          <p:nvSpPr>
            <p:cNvPr id="28779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8780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8781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82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3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771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8772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8773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4951413" y="3562350"/>
            <a:ext cx="457200" cy="457200"/>
            <a:chOff x="4486" y="3484"/>
            <a:chExt cx="288" cy="288"/>
          </a:xfrm>
        </p:grpSpPr>
        <p:sp>
          <p:nvSpPr>
            <p:cNvPr id="28776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7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" name="AutoShape 109"/>
          <p:cNvSpPr>
            <a:spLocks noChangeArrowheads="1"/>
          </p:cNvSpPr>
          <p:nvPr/>
        </p:nvSpPr>
        <p:spPr bwMode="auto">
          <a:xfrm rot="1324470">
            <a:off x="4487863" y="356235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/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969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DD4D264-6308-4523-90F8-11E8A06544B8}" type="slidenum">
              <a:rPr lang="en-US" smtClean="0">
                <a:solidFill>
                  <a:srgbClr val="003366"/>
                </a:solidFill>
              </a:rPr>
              <a:pPr/>
              <a:t>25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2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3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4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5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6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7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8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9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0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1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2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3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4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5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6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7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8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9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0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1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2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3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4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5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6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7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8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9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0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1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2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3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4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5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6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7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8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9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0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1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2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3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4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5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6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7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8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9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0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1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2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3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4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5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6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7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8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9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0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1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2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3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4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5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6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7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8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9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0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1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2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3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4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5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6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7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8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9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0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1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2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3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4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5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6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7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8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9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0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1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2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3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089275" y="2038350"/>
            <a:ext cx="2819400" cy="2895600"/>
            <a:chOff x="3744" y="4464"/>
            <a:chExt cx="1776" cy="1824"/>
          </a:xfrm>
        </p:grpSpPr>
        <p:sp>
          <p:nvSpPr>
            <p:cNvPr id="29802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9803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9804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5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06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9795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9796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9797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4951413" y="3562350"/>
            <a:ext cx="457200" cy="457200"/>
            <a:chOff x="4486" y="3484"/>
            <a:chExt cx="288" cy="288"/>
          </a:xfrm>
        </p:grpSpPr>
        <p:sp>
          <p:nvSpPr>
            <p:cNvPr id="29799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00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01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0" y="22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072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617EE3F-0F54-47AB-8EF2-2F59B10A87E8}" type="slidenum">
              <a:rPr lang="en-US" smtClean="0">
                <a:solidFill>
                  <a:srgbClr val="003366"/>
                </a:solidFill>
              </a:rPr>
              <a:pPr/>
              <a:t>26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6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27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28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29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0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1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2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3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4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5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6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7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8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9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0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1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2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3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4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5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6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7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8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9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0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1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2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3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4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5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6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7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8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9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0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1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2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3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4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5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6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7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8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9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0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1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2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3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4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5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6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7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8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9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0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1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2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3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4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5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6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7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8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9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0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1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2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3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4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5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6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7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8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9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0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1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2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3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4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5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6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7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8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9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0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1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2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3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4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5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6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7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0818" name="Group 96"/>
          <p:cNvGrpSpPr>
            <a:grpSpLocks/>
          </p:cNvGrpSpPr>
          <p:nvPr/>
        </p:nvGrpSpPr>
        <p:grpSpPr bwMode="auto">
          <a:xfrm>
            <a:off x="3763963" y="2343150"/>
            <a:ext cx="2819400" cy="2895600"/>
            <a:chOff x="3744" y="4464"/>
            <a:chExt cx="1776" cy="1824"/>
          </a:xfrm>
        </p:grpSpPr>
        <p:sp>
          <p:nvSpPr>
            <p:cNvPr id="30827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0828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0829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0830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1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0819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30820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30821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11775" y="3627438"/>
            <a:ext cx="457200" cy="457200"/>
            <a:chOff x="4486" y="3484"/>
            <a:chExt cx="288" cy="288"/>
          </a:xfrm>
        </p:grpSpPr>
        <p:sp>
          <p:nvSpPr>
            <p:cNvPr id="30824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825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6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" name="AutoShape 109"/>
          <p:cNvSpPr>
            <a:spLocks noChangeArrowheads="1"/>
          </p:cNvSpPr>
          <p:nvPr/>
        </p:nvSpPr>
        <p:spPr bwMode="auto">
          <a:xfrm rot="618372">
            <a:off x="5202238" y="373697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174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174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F3589D6-83D5-4D89-89AA-613928B33BF0}" type="slidenum">
              <a:rPr lang="en-US" smtClean="0">
                <a:solidFill>
                  <a:srgbClr val="003366"/>
                </a:solidFill>
              </a:rPr>
              <a:pPr/>
              <a:t>27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50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1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2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3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4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5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6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7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8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9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0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1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2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3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4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5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6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7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8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9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0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1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2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3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4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5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6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7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8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9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0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1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2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3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4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5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6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7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8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9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0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1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2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3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4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5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6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7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8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9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0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1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2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3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4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5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6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7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8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9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0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1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2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3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4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5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6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7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8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9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0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1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2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3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4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5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6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7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8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9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0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1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2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3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4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5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6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7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8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9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40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41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763963" y="2343150"/>
            <a:ext cx="2819400" cy="2895600"/>
            <a:chOff x="3744" y="4464"/>
            <a:chExt cx="1776" cy="1824"/>
          </a:xfrm>
        </p:grpSpPr>
        <p:sp>
          <p:nvSpPr>
            <p:cNvPr id="3185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185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185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85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1843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31844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31845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11775" y="3627438"/>
            <a:ext cx="457200" cy="457200"/>
            <a:chOff x="4486" y="3484"/>
            <a:chExt cx="288" cy="288"/>
          </a:xfrm>
        </p:grpSpPr>
        <p:sp>
          <p:nvSpPr>
            <p:cNvPr id="31847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48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9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00" y="5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277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277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AB23F0B-B3C2-4D92-B6B9-947817289C55}" type="slidenum">
              <a:rPr lang="en-US" smtClean="0">
                <a:solidFill>
                  <a:srgbClr val="003366"/>
                </a:solidFill>
              </a:rPr>
              <a:pPr/>
              <a:t>28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4" name="Oval 3"/>
          <p:cNvSpPr>
            <a:spLocks noChangeArrowheads="1"/>
          </p:cNvSpPr>
          <p:nvPr/>
        </p:nvSpPr>
        <p:spPr bwMode="auto">
          <a:xfrm>
            <a:off x="5484813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5" name="Oval 4"/>
          <p:cNvSpPr>
            <a:spLocks noChangeArrowheads="1"/>
          </p:cNvSpPr>
          <p:nvPr/>
        </p:nvSpPr>
        <p:spPr bwMode="auto">
          <a:xfrm>
            <a:off x="5691188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6" name="Oval 5"/>
          <p:cNvSpPr>
            <a:spLocks noChangeArrowheads="1"/>
          </p:cNvSpPr>
          <p:nvPr/>
        </p:nvSpPr>
        <p:spPr bwMode="auto">
          <a:xfrm>
            <a:off x="5614988" y="3641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7" name="Oval 6"/>
          <p:cNvSpPr>
            <a:spLocks noChangeArrowheads="1"/>
          </p:cNvSpPr>
          <p:nvPr/>
        </p:nvSpPr>
        <p:spPr bwMode="auto">
          <a:xfrm>
            <a:off x="5362575" y="3586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8" name="Oval 7"/>
          <p:cNvSpPr>
            <a:spLocks noChangeArrowheads="1"/>
          </p:cNvSpPr>
          <p:nvPr/>
        </p:nvSpPr>
        <p:spPr bwMode="auto">
          <a:xfrm>
            <a:off x="5603875" y="3957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9" name="Oval 8"/>
          <p:cNvSpPr>
            <a:spLocks noChangeArrowheads="1"/>
          </p:cNvSpPr>
          <p:nvPr/>
        </p:nvSpPr>
        <p:spPr bwMode="auto">
          <a:xfrm>
            <a:off x="5376863" y="3957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0" name="Oval 9"/>
          <p:cNvSpPr>
            <a:spLocks noChangeArrowheads="1"/>
          </p:cNvSpPr>
          <p:nvPr/>
        </p:nvSpPr>
        <p:spPr bwMode="auto">
          <a:xfrm>
            <a:off x="5854700" y="39798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1" name="Oval 10"/>
          <p:cNvSpPr>
            <a:spLocks noChangeArrowheads="1"/>
          </p:cNvSpPr>
          <p:nvPr/>
        </p:nvSpPr>
        <p:spPr bwMode="auto">
          <a:xfrm>
            <a:off x="5245100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2" name="Oval 11"/>
          <p:cNvSpPr>
            <a:spLocks noChangeArrowheads="1"/>
          </p:cNvSpPr>
          <p:nvPr/>
        </p:nvSpPr>
        <p:spPr bwMode="auto">
          <a:xfrm>
            <a:off x="5984875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3" name="Oval 12"/>
          <p:cNvSpPr>
            <a:spLocks noChangeArrowheads="1"/>
          </p:cNvSpPr>
          <p:nvPr/>
        </p:nvSpPr>
        <p:spPr bwMode="auto">
          <a:xfrm>
            <a:off x="5843588" y="35083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4" name="Oval 13"/>
          <p:cNvSpPr>
            <a:spLocks noChangeArrowheads="1"/>
          </p:cNvSpPr>
          <p:nvPr/>
        </p:nvSpPr>
        <p:spPr bwMode="auto">
          <a:xfrm>
            <a:off x="5561013" y="3413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5" name="Oval 14"/>
          <p:cNvSpPr>
            <a:spLocks noChangeArrowheads="1"/>
          </p:cNvSpPr>
          <p:nvPr/>
        </p:nvSpPr>
        <p:spPr bwMode="auto">
          <a:xfrm>
            <a:off x="5713413" y="4175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6" name="Oval 15"/>
          <p:cNvSpPr>
            <a:spLocks noChangeArrowheads="1"/>
          </p:cNvSpPr>
          <p:nvPr/>
        </p:nvSpPr>
        <p:spPr bwMode="auto">
          <a:xfrm>
            <a:off x="5408613" y="41957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7" name="Oval 16"/>
          <p:cNvSpPr>
            <a:spLocks noChangeArrowheads="1"/>
          </p:cNvSpPr>
          <p:nvPr/>
        </p:nvSpPr>
        <p:spPr bwMode="auto">
          <a:xfrm>
            <a:off x="5103813" y="404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8" name="Oval 17"/>
          <p:cNvSpPr>
            <a:spLocks noChangeArrowheads="1"/>
          </p:cNvSpPr>
          <p:nvPr/>
        </p:nvSpPr>
        <p:spPr bwMode="auto">
          <a:xfrm>
            <a:off x="4875213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9" name="Oval 18"/>
          <p:cNvSpPr>
            <a:spLocks noChangeArrowheads="1"/>
          </p:cNvSpPr>
          <p:nvPr/>
        </p:nvSpPr>
        <p:spPr bwMode="auto">
          <a:xfrm>
            <a:off x="5103813" y="3565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0" name="Oval 19"/>
          <p:cNvSpPr>
            <a:spLocks noChangeArrowheads="1"/>
          </p:cNvSpPr>
          <p:nvPr/>
        </p:nvSpPr>
        <p:spPr bwMode="auto">
          <a:xfrm>
            <a:off x="6170613" y="4022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1" name="Oval 20"/>
          <p:cNvSpPr>
            <a:spLocks noChangeArrowheads="1"/>
          </p:cNvSpPr>
          <p:nvPr/>
        </p:nvSpPr>
        <p:spPr bwMode="auto">
          <a:xfrm>
            <a:off x="60944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2" name="Oval 21"/>
          <p:cNvSpPr>
            <a:spLocks noChangeArrowheads="1"/>
          </p:cNvSpPr>
          <p:nvPr/>
        </p:nvSpPr>
        <p:spPr bwMode="auto">
          <a:xfrm>
            <a:off x="5810250" y="44592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3" name="Oval 22"/>
          <p:cNvSpPr>
            <a:spLocks noChangeArrowheads="1"/>
          </p:cNvSpPr>
          <p:nvPr/>
        </p:nvSpPr>
        <p:spPr bwMode="auto">
          <a:xfrm>
            <a:off x="5408613" y="4479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4" name="Oval 23"/>
          <p:cNvSpPr>
            <a:spLocks noChangeArrowheads="1"/>
          </p:cNvSpPr>
          <p:nvPr/>
        </p:nvSpPr>
        <p:spPr bwMode="auto">
          <a:xfrm>
            <a:off x="49514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5" name="Oval 24"/>
          <p:cNvSpPr>
            <a:spLocks noChangeArrowheads="1"/>
          </p:cNvSpPr>
          <p:nvPr/>
        </p:nvSpPr>
        <p:spPr bwMode="auto">
          <a:xfrm>
            <a:off x="4570413" y="4022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6" name="Oval 25"/>
          <p:cNvSpPr>
            <a:spLocks noChangeArrowheads="1"/>
          </p:cNvSpPr>
          <p:nvPr/>
        </p:nvSpPr>
        <p:spPr bwMode="auto">
          <a:xfrm>
            <a:off x="4494213" y="3489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7" name="Oval 26"/>
          <p:cNvSpPr>
            <a:spLocks noChangeArrowheads="1"/>
          </p:cNvSpPr>
          <p:nvPr/>
        </p:nvSpPr>
        <p:spPr bwMode="auto">
          <a:xfrm>
            <a:off x="4875213" y="3413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8" name="Oval 27"/>
          <p:cNvSpPr>
            <a:spLocks noChangeArrowheads="1"/>
          </p:cNvSpPr>
          <p:nvPr/>
        </p:nvSpPr>
        <p:spPr bwMode="auto">
          <a:xfrm>
            <a:off x="5256213" y="3184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9" name="Oval 28"/>
          <p:cNvSpPr>
            <a:spLocks noChangeArrowheads="1"/>
          </p:cNvSpPr>
          <p:nvPr/>
        </p:nvSpPr>
        <p:spPr bwMode="auto">
          <a:xfrm>
            <a:off x="5843588" y="3184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0" name="Oval 29"/>
          <p:cNvSpPr>
            <a:spLocks noChangeArrowheads="1"/>
          </p:cNvSpPr>
          <p:nvPr/>
        </p:nvSpPr>
        <p:spPr bwMode="auto">
          <a:xfrm>
            <a:off x="5561013" y="2879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1" name="Oval 30"/>
          <p:cNvSpPr>
            <a:spLocks noChangeArrowheads="1"/>
          </p:cNvSpPr>
          <p:nvPr/>
        </p:nvSpPr>
        <p:spPr bwMode="auto">
          <a:xfrm>
            <a:off x="4646613" y="3184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2" name="Oval 31"/>
          <p:cNvSpPr>
            <a:spLocks noChangeArrowheads="1"/>
          </p:cNvSpPr>
          <p:nvPr/>
        </p:nvSpPr>
        <p:spPr bwMode="auto">
          <a:xfrm>
            <a:off x="5027613" y="2955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3" name="Oval 32"/>
          <p:cNvSpPr>
            <a:spLocks noChangeArrowheads="1"/>
          </p:cNvSpPr>
          <p:nvPr/>
        </p:nvSpPr>
        <p:spPr bwMode="auto">
          <a:xfrm>
            <a:off x="5561013" y="2346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4" name="Oval 33"/>
          <p:cNvSpPr>
            <a:spLocks noChangeArrowheads="1"/>
          </p:cNvSpPr>
          <p:nvPr/>
        </p:nvSpPr>
        <p:spPr bwMode="auto">
          <a:xfrm>
            <a:off x="5103813" y="2574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5" name="Oval 34"/>
          <p:cNvSpPr>
            <a:spLocks noChangeArrowheads="1"/>
          </p:cNvSpPr>
          <p:nvPr/>
        </p:nvSpPr>
        <p:spPr bwMode="auto">
          <a:xfrm>
            <a:off x="5843588" y="2803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6" name="Oval 35"/>
          <p:cNvSpPr>
            <a:spLocks noChangeArrowheads="1"/>
          </p:cNvSpPr>
          <p:nvPr/>
        </p:nvSpPr>
        <p:spPr bwMode="auto">
          <a:xfrm>
            <a:off x="5843588" y="1736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7" name="Oval 36"/>
          <p:cNvSpPr>
            <a:spLocks noChangeArrowheads="1"/>
          </p:cNvSpPr>
          <p:nvPr/>
        </p:nvSpPr>
        <p:spPr bwMode="auto">
          <a:xfrm>
            <a:off x="6094413" y="2498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8" name="Oval 37"/>
          <p:cNvSpPr>
            <a:spLocks noChangeArrowheads="1"/>
          </p:cNvSpPr>
          <p:nvPr/>
        </p:nvSpPr>
        <p:spPr bwMode="auto">
          <a:xfrm>
            <a:off x="6181725" y="30416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9" name="Oval 38"/>
          <p:cNvSpPr>
            <a:spLocks noChangeArrowheads="1"/>
          </p:cNvSpPr>
          <p:nvPr/>
        </p:nvSpPr>
        <p:spPr bwMode="auto">
          <a:xfrm>
            <a:off x="6170613" y="3489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0" name="Oval 39"/>
          <p:cNvSpPr>
            <a:spLocks noChangeArrowheads="1"/>
          </p:cNvSpPr>
          <p:nvPr/>
        </p:nvSpPr>
        <p:spPr bwMode="auto">
          <a:xfrm>
            <a:off x="6551613" y="3260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1" name="Oval 40"/>
          <p:cNvSpPr>
            <a:spLocks noChangeArrowheads="1"/>
          </p:cNvSpPr>
          <p:nvPr/>
        </p:nvSpPr>
        <p:spPr bwMode="auto">
          <a:xfrm>
            <a:off x="6551613" y="2879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2" name="Oval 41"/>
          <p:cNvSpPr>
            <a:spLocks noChangeArrowheads="1"/>
          </p:cNvSpPr>
          <p:nvPr/>
        </p:nvSpPr>
        <p:spPr bwMode="auto">
          <a:xfrm>
            <a:off x="6475413" y="2422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3" name="Oval 42"/>
          <p:cNvSpPr>
            <a:spLocks noChangeArrowheads="1"/>
          </p:cNvSpPr>
          <p:nvPr/>
        </p:nvSpPr>
        <p:spPr bwMode="auto">
          <a:xfrm>
            <a:off x="6246813" y="1965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4" name="Oval 43"/>
          <p:cNvSpPr>
            <a:spLocks noChangeArrowheads="1"/>
          </p:cNvSpPr>
          <p:nvPr/>
        </p:nvSpPr>
        <p:spPr bwMode="auto">
          <a:xfrm>
            <a:off x="6856413" y="1660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5" name="Oval 44"/>
          <p:cNvSpPr>
            <a:spLocks noChangeArrowheads="1"/>
          </p:cNvSpPr>
          <p:nvPr/>
        </p:nvSpPr>
        <p:spPr bwMode="auto">
          <a:xfrm>
            <a:off x="6932613" y="2117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6" name="Oval 45"/>
          <p:cNvSpPr>
            <a:spLocks noChangeArrowheads="1"/>
          </p:cNvSpPr>
          <p:nvPr/>
        </p:nvSpPr>
        <p:spPr bwMode="auto">
          <a:xfrm>
            <a:off x="7237413" y="2727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7" name="Oval 46"/>
          <p:cNvSpPr>
            <a:spLocks noChangeArrowheads="1"/>
          </p:cNvSpPr>
          <p:nvPr/>
        </p:nvSpPr>
        <p:spPr bwMode="auto">
          <a:xfrm>
            <a:off x="6627813" y="3717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8" name="Oval 47"/>
          <p:cNvSpPr>
            <a:spLocks noChangeArrowheads="1"/>
          </p:cNvSpPr>
          <p:nvPr/>
        </p:nvSpPr>
        <p:spPr bwMode="auto">
          <a:xfrm>
            <a:off x="7085013" y="3260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9" name="Oval 48"/>
          <p:cNvSpPr>
            <a:spLocks noChangeArrowheads="1"/>
          </p:cNvSpPr>
          <p:nvPr/>
        </p:nvSpPr>
        <p:spPr bwMode="auto">
          <a:xfrm>
            <a:off x="7847013" y="3336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0" name="Oval 49"/>
          <p:cNvSpPr>
            <a:spLocks noChangeArrowheads="1"/>
          </p:cNvSpPr>
          <p:nvPr/>
        </p:nvSpPr>
        <p:spPr bwMode="auto">
          <a:xfrm>
            <a:off x="6856413" y="4251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1" name="Oval 50"/>
          <p:cNvSpPr>
            <a:spLocks noChangeArrowheads="1"/>
          </p:cNvSpPr>
          <p:nvPr/>
        </p:nvSpPr>
        <p:spPr bwMode="auto">
          <a:xfrm>
            <a:off x="7400925" y="37957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2" name="Oval 51"/>
          <p:cNvSpPr>
            <a:spLocks noChangeArrowheads="1"/>
          </p:cNvSpPr>
          <p:nvPr/>
        </p:nvSpPr>
        <p:spPr bwMode="auto">
          <a:xfrm>
            <a:off x="6399213" y="4632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3" name="Oval 52"/>
          <p:cNvSpPr>
            <a:spLocks noChangeArrowheads="1"/>
          </p:cNvSpPr>
          <p:nvPr/>
        </p:nvSpPr>
        <p:spPr bwMode="auto">
          <a:xfrm>
            <a:off x="7466013" y="4708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4" name="Oval 53"/>
          <p:cNvSpPr>
            <a:spLocks noChangeArrowheads="1"/>
          </p:cNvSpPr>
          <p:nvPr/>
        </p:nvSpPr>
        <p:spPr bwMode="auto">
          <a:xfrm>
            <a:off x="6856413" y="5089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5" name="Oval 54"/>
          <p:cNvSpPr>
            <a:spLocks noChangeArrowheads="1"/>
          </p:cNvSpPr>
          <p:nvPr/>
        </p:nvSpPr>
        <p:spPr bwMode="auto">
          <a:xfrm>
            <a:off x="6018213" y="4937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6" name="Oval 55"/>
          <p:cNvSpPr>
            <a:spLocks noChangeArrowheads="1"/>
          </p:cNvSpPr>
          <p:nvPr/>
        </p:nvSpPr>
        <p:spPr bwMode="auto">
          <a:xfrm>
            <a:off x="5561013" y="4860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7" name="Oval 56"/>
          <p:cNvSpPr>
            <a:spLocks noChangeArrowheads="1"/>
          </p:cNvSpPr>
          <p:nvPr/>
        </p:nvSpPr>
        <p:spPr bwMode="auto">
          <a:xfrm>
            <a:off x="5942013" y="539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8" name="Oval 57"/>
          <p:cNvSpPr>
            <a:spLocks noChangeArrowheads="1"/>
          </p:cNvSpPr>
          <p:nvPr/>
        </p:nvSpPr>
        <p:spPr bwMode="auto">
          <a:xfrm>
            <a:off x="6399213" y="5851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9" name="Oval 58"/>
          <p:cNvSpPr>
            <a:spLocks noChangeArrowheads="1"/>
          </p:cNvSpPr>
          <p:nvPr/>
        </p:nvSpPr>
        <p:spPr bwMode="auto">
          <a:xfrm>
            <a:off x="5789613" y="5851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0" name="Oval 59"/>
          <p:cNvSpPr>
            <a:spLocks noChangeArrowheads="1"/>
          </p:cNvSpPr>
          <p:nvPr/>
        </p:nvSpPr>
        <p:spPr bwMode="auto">
          <a:xfrm>
            <a:off x="5332413" y="539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1" name="Oval 60"/>
          <p:cNvSpPr>
            <a:spLocks noChangeArrowheads="1"/>
          </p:cNvSpPr>
          <p:nvPr/>
        </p:nvSpPr>
        <p:spPr bwMode="auto">
          <a:xfrm>
            <a:off x="5027613" y="4937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2" name="Oval 61"/>
          <p:cNvSpPr>
            <a:spLocks noChangeArrowheads="1"/>
          </p:cNvSpPr>
          <p:nvPr/>
        </p:nvSpPr>
        <p:spPr bwMode="auto">
          <a:xfrm>
            <a:off x="4418013" y="4632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3" name="Oval 62"/>
          <p:cNvSpPr>
            <a:spLocks noChangeArrowheads="1"/>
          </p:cNvSpPr>
          <p:nvPr/>
        </p:nvSpPr>
        <p:spPr bwMode="auto">
          <a:xfrm>
            <a:off x="4646613" y="5318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4" name="Oval 63"/>
          <p:cNvSpPr>
            <a:spLocks noChangeArrowheads="1"/>
          </p:cNvSpPr>
          <p:nvPr/>
        </p:nvSpPr>
        <p:spPr bwMode="auto">
          <a:xfrm>
            <a:off x="4875213" y="5851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5" name="Oval 64"/>
          <p:cNvSpPr>
            <a:spLocks noChangeArrowheads="1"/>
          </p:cNvSpPr>
          <p:nvPr/>
        </p:nvSpPr>
        <p:spPr bwMode="auto">
          <a:xfrm>
            <a:off x="4037013" y="6003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6" name="Oval 65"/>
          <p:cNvSpPr>
            <a:spLocks noChangeArrowheads="1"/>
          </p:cNvSpPr>
          <p:nvPr/>
        </p:nvSpPr>
        <p:spPr bwMode="auto">
          <a:xfrm>
            <a:off x="3960813" y="539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7" name="Oval 66"/>
          <p:cNvSpPr>
            <a:spLocks noChangeArrowheads="1"/>
          </p:cNvSpPr>
          <p:nvPr/>
        </p:nvSpPr>
        <p:spPr bwMode="auto">
          <a:xfrm>
            <a:off x="3427413" y="4632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8" name="Oval 67"/>
          <p:cNvSpPr>
            <a:spLocks noChangeArrowheads="1"/>
          </p:cNvSpPr>
          <p:nvPr/>
        </p:nvSpPr>
        <p:spPr bwMode="auto">
          <a:xfrm>
            <a:off x="39608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9" name="Oval 68"/>
          <p:cNvSpPr>
            <a:spLocks noChangeArrowheads="1"/>
          </p:cNvSpPr>
          <p:nvPr/>
        </p:nvSpPr>
        <p:spPr bwMode="auto">
          <a:xfrm>
            <a:off x="4189413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0" name="Oval 69"/>
          <p:cNvSpPr>
            <a:spLocks noChangeArrowheads="1"/>
          </p:cNvSpPr>
          <p:nvPr/>
        </p:nvSpPr>
        <p:spPr bwMode="auto">
          <a:xfrm>
            <a:off x="3656013" y="3336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1" name="Oval 70"/>
          <p:cNvSpPr>
            <a:spLocks noChangeArrowheads="1"/>
          </p:cNvSpPr>
          <p:nvPr/>
        </p:nvSpPr>
        <p:spPr bwMode="auto">
          <a:xfrm>
            <a:off x="4189413" y="2955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2" name="Oval 71"/>
          <p:cNvSpPr>
            <a:spLocks noChangeArrowheads="1"/>
          </p:cNvSpPr>
          <p:nvPr/>
        </p:nvSpPr>
        <p:spPr bwMode="auto">
          <a:xfrm>
            <a:off x="4646613" y="2803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3" name="Oval 72"/>
          <p:cNvSpPr>
            <a:spLocks noChangeArrowheads="1"/>
          </p:cNvSpPr>
          <p:nvPr/>
        </p:nvSpPr>
        <p:spPr bwMode="auto">
          <a:xfrm>
            <a:off x="4265613" y="2193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4" name="Oval 73"/>
          <p:cNvSpPr>
            <a:spLocks noChangeArrowheads="1"/>
          </p:cNvSpPr>
          <p:nvPr/>
        </p:nvSpPr>
        <p:spPr bwMode="auto">
          <a:xfrm>
            <a:off x="4951413" y="1965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5" name="Oval 74"/>
          <p:cNvSpPr>
            <a:spLocks noChangeArrowheads="1"/>
          </p:cNvSpPr>
          <p:nvPr/>
        </p:nvSpPr>
        <p:spPr bwMode="auto">
          <a:xfrm>
            <a:off x="4113213" y="158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6" name="Oval 75"/>
          <p:cNvSpPr>
            <a:spLocks noChangeArrowheads="1"/>
          </p:cNvSpPr>
          <p:nvPr/>
        </p:nvSpPr>
        <p:spPr bwMode="auto">
          <a:xfrm>
            <a:off x="3656013" y="1965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7" name="Oval 76"/>
          <p:cNvSpPr>
            <a:spLocks noChangeArrowheads="1"/>
          </p:cNvSpPr>
          <p:nvPr/>
        </p:nvSpPr>
        <p:spPr bwMode="auto">
          <a:xfrm>
            <a:off x="3579813" y="2574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8" name="Oval 77"/>
          <p:cNvSpPr>
            <a:spLocks noChangeArrowheads="1"/>
          </p:cNvSpPr>
          <p:nvPr/>
        </p:nvSpPr>
        <p:spPr bwMode="auto">
          <a:xfrm>
            <a:off x="3198813" y="3032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9" name="Oval 78"/>
          <p:cNvSpPr>
            <a:spLocks noChangeArrowheads="1"/>
          </p:cNvSpPr>
          <p:nvPr/>
        </p:nvSpPr>
        <p:spPr bwMode="auto">
          <a:xfrm>
            <a:off x="3579813" y="3870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0" name="Oval 79"/>
          <p:cNvSpPr>
            <a:spLocks noChangeArrowheads="1"/>
          </p:cNvSpPr>
          <p:nvPr/>
        </p:nvSpPr>
        <p:spPr bwMode="auto">
          <a:xfrm>
            <a:off x="2817813" y="394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1" name="Oval 80"/>
          <p:cNvSpPr>
            <a:spLocks noChangeArrowheads="1"/>
          </p:cNvSpPr>
          <p:nvPr/>
        </p:nvSpPr>
        <p:spPr bwMode="auto">
          <a:xfrm>
            <a:off x="2741613" y="4784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2" name="Oval 81"/>
          <p:cNvSpPr>
            <a:spLocks noChangeArrowheads="1"/>
          </p:cNvSpPr>
          <p:nvPr/>
        </p:nvSpPr>
        <p:spPr bwMode="auto">
          <a:xfrm>
            <a:off x="2970213" y="5622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3" name="Oval 82"/>
          <p:cNvSpPr>
            <a:spLocks noChangeArrowheads="1"/>
          </p:cNvSpPr>
          <p:nvPr/>
        </p:nvSpPr>
        <p:spPr bwMode="auto">
          <a:xfrm>
            <a:off x="2284413" y="6003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4" name="Oval 83"/>
          <p:cNvSpPr>
            <a:spLocks noChangeArrowheads="1"/>
          </p:cNvSpPr>
          <p:nvPr/>
        </p:nvSpPr>
        <p:spPr bwMode="auto">
          <a:xfrm>
            <a:off x="1827213" y="5241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5" name="Oval 84"/>
          <p:cNvSpPr>
            <a:spLocks noChangeArrowheads="1"/>
          </p:cNvSpPr>
          <p:nvPr/>
        </p:nvSpPr>
        <p:spPr bwMode="auto">
          <a:xfrm>
            <a:off x="18272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6" name="Oval 85"/>
          <p:cNvSpPr>
            <a:spLocks noChangeArrowheads="1"/>
          </p:cNvSpPr>
          <p:nvPr/>
        </p:nvSpPr>
        <p:spPr bwMode="auto">
          <a:xfrm>
            <a:off x="2436813" y="3108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7" name="Oval 86"/>
          <p:cNvSpPr>
            <a:spLocks noChangeArrowheads="1"/>
          </p:cNvSpPr>
          <p:nvPr/>
        </p:nvSpPr>
        <p:spPr bwMode="auto">
          <a:xfrm>
            <a:off x="2817813" y="2270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8" name="Oval 87"/>
          <p:cNvSpPr>
            <a:spLocks noChangeArrowheads="1"/>
          </p:cNvSpPr>
          <p:nvPr/>
        </p:nvSpPr>
        <p:spPr bwMode="auto">
          <a:xfrm>
            <a:off x="1903413" y="2270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9" name="Oval 88"/>
          <p:cNvSpPr>
            <a:spLocks noChangeArrowheads="1"/>
          </p:cNvSpPr>
          <p:nvPr/>
        </p:nvSpPr>
        <p:spPr bwMode="auto">
          <a:xfrm>
            <a:off x="1751013" y="3413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0" name="Oval 89"/>
          <p:cNvSpPr>
            <a:spLocks noChangeArrowheads="1"/>
          </p:cNvSpPr>
          <p:nvPr/>
        </p:nvSpPr>
        <p:spPr bwMode="auto">
          <a:xfrm>
            <a:off x="684213" y="5089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1" name="Oval 90"/>
          <p:cNvSpPr>
            <a:spLocks noChangeArrowheads="1"/>
          </p:cNvSpPr>
          <p:nvPr/>
        </p:nvSpPr>
        <p:spPr bwMode="auto">
          <a:xfrm>
            <a:off x="760413" y="6156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2" name="Oval 91"/>
          <p:cNvSpPr>
            <a:spLocks noChangeArrowheads="1"/>
          </p:cNvSpPr>
          <p:nvPr/>
        </p:nvSpPr>
        <p:spPr bwMode="auto">
          <a:xfrm>
            <a:off x="760413" y="3870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3" name="Oval 92"/>
          <p:cNvSpPr>
            <a:spLocks noChangeArrowheads="1"/>
          </p:cNvSpPr>
          <p:nvPr/>
        </p:nvSpPr>
        <p:spPr bwMode="auto">
          <a:xfrm>
            <a:off x="912813" y="2651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4" name="Oval 93"/>
          <p:cNvSpPr>
            <a:spLocks noChangeArrowheads="1"/>
          </p:cNvSpPr>
          <p:nvPr/>
        </p:nvSpPr>
        <p:spPr bwMode="auto">
          <a:xfrm>
            <a:off x="1065213" y="158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5" name="Oval 94"/>
          <p:cNvSpPr>
            <a:spLocks noChangeArrowheads="1"/>
          </p:cNvSpPr>
          <p:nvPr/>
        </p:nvSpPr>
        <p:spPr bwMode="auto">
          <a:xfrm>
            <a:off x="2513013" y="1431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2866" name="Group 96"/>
          <p:cNvGrpSpPr>
            <a:grpSpLocks/>
          </p:cNvGrpSpPr>
          <p:nvPr/>
        </p:nvGrpSpPr>
        <p:grpSpPr bwMode="auto">
          <a:xfrm>
            <a:off x="4133850" y="2405063"/>
            <a:ext cx="2819400" cy="2895600"/>
            <a:chOff x="3744" y="4464"/>
            <a:chExt cx="1776" cy="1824"/>
          </a:xfrm>
        </p:grpSpPr>
        <p:sp>
          <p:nvSpPr>
            <p:cNvPr id="32873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2874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2875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2876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77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2867" name="AutoShape 103"/>
          <p:cNvSpPr>
            <a:spLocks noChangeArrowheads="1"/>
          </p:cNvSpPr>
          <p:nvPr/>
        </p:nvSpPr>
        <p:spPr bwMode="auto">
          <a:xfrm>
            <a:off x="7389813" y="1957388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grpSp>
        <p:nvGrpSpPr>
          <p:cNvPr id="4" name="Group 104"/>
          <p:cNvGrpSpPr>
            <a:grpSpLocks/>
          </p:cNvGrpSpPr>
          <p:nvPr/>
        </p:nvGrpSpPr>
        <p:grpSpPr bwMode="auto">
          <a:xfrm>
            <a:off x="5311775" y="3630613"/>
            <a:ext cx="457200" cy="457200"/>
            <a:chOff x="4486" y="3484"/>
            <a:chExt cx="288" cy="288"/>
          </a:xfrm>
        </p:grpSpPr>
        <p:sp>
          <p:nvSpPr>
            <p:cNvPr id="32870" name="Oval 105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71" name="Line 106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72" name="Line 107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869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clustering/segmentation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323850" y="1125538"/>
            <a:ext cx="8712200" cy="4965700"/>
          </a:xfrm>
        </p:spPr>
        <p:txBody>
          <a:bodyPr/>
          <a:lstStyle/>
          <a:p>
            <a:r>
              <a:rPr lang="en-US" sz="2400" smtClean="0"/>
              <a:t>Find features (color, gradients, texture, etc)</a:t>
            </a:r>
          </a:p>
          <a:p>
            <a:r>
              <a:rPr lang="en-US" sz="2400" smtClean="0"/>
              <a:t>Initialize windows at individual feature points</a:t>
            </a:r>
          </a:p>
          <a:p>
            <a:r>
              <a:rPr lang="en-US" sz="2400" smtClean="0"/>
              <a:t>Perform mean shift for each window until convergence</a:t>
            </a:r>
          </a:p>
          <a:p>
            <a:r>
              <a:rPr lang="en-US" sz="2400" smtClean="0"/>
              <a:t>Merge windows that end up near the same “peak” or mode</a:t>
            </a:r>
          </a:p>
        </p:txBody>
      </p:sp>
      <p:sp>
        <p:nvSpPr>
          <p:cNvPr id="3379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379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37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71426C5-0550-4432-9528-505F053D79A4}" type="slidenum">
              <a:rPr lang="en-US" smtClean="0">
                <a:solidFill>
                  <a:srgbClr val="003366"/>
                </a:solidFill>
              </a:rPr>
              <a:pPr/>
              <a:t>29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3379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8"/>
          <a:stretch>
            <a:fillRect/>
          </a:stretch>
        </p:blipFill>
        <p:spPr bwMode="auto">
          <a:xfrm>
            <a:off x="4427538" y="2852738"/>
            <a:ext cx="4333875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4" b="13559"/>
          <a:stretch>
            <a:fillRect/>
          </a:stretch>
        </p:blipFill>
        <p:spPr bwMode="auto">
          <a:xfrm>
            <a:off x="468313" y="3141663"/>
            <a:ext cx="3876675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1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269C895-B983-4DEE-B383-2D272CDAD1F8}" type="slidenum">
              <a:rPr lang="en-US" smtClean="0">
                <a:solidFill>
                  <a:srgbClr val="003366"/>
                </a:solidFill>
              </a:rPr>
              <a:pPr/>
              <a:t>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14732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4065588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560763"/>
            <a:ext cx="1833562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32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732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60763"/>
            <a:ext cx="1833562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560763"/>
            <a:ext cx="1833562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segmentation</a:t>
            </a:r>
          </a:p>
        </p:txBody>
      </p:sp>
      <p:sp>
        <p:nvSpPr>
          <p:cNvPr id="3481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482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482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C673046-3DC2-4560-B80A-7CAE02DD271F}" type="slidenum">
              <a:rPr lang="en-US" smtClean="0">
                <a:solidFill>
                  <a:srgbClr val="003366"/>
                </a:solidFill>
              </a:rPr>
              <a:pPr/>
              <a:t>30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34822" name="Picture 3" descr="negoiu_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81" y="3860354"/>
            <a:ext cx="3790551" cy="259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4" descr="camp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3797554" cy="244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5" descr="campus_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78" y="1268760"/>
            <a:ext cx="3797554" cy="244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6" descr="nego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0354"/>
            <a:ext cx="3794053" cy="259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segmentation</a:t>
            </a:r>
          </a:p>
        </p:txBody>
      </p:sp>
      <p:sp>
        <p:nvSpPr>
          <p:cNvPr id="3584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584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58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2699070-B9CF-4D5F-8E86-4F91C7B76E64}" type="slidenum">
              <a:rPr lang="en-US" smtClean="0">
                <a:solidFill>
                  <a:srgbClr val="003366"/>
                </a:solidFill>
              </a:rPr>
              <a:pPr/>
              <a:t>31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358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segmentation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Pros:</a:t>
            </a:r>
          </a:p>
          <a:p>
            <a:pPr lvl="1"/>
            <a:r>
              <a:rPr lang="en-US" smtClean="0"/>
              <a:t>Does not assume shape on clusters</a:t>
            </a:r>
          </a:p>
          <a:p>
            <a:pPr lvl="1"/>
            <a:r>
              <a:rPr lang="en-US" smtClean="0"/>
              <a:t>One parameter choice (window size)</a:t>
            </a:r>
          </a:p>
          <a:p>
            <a:pPr lvl="1"/>
            <a:r>
              <a:rPr lang="en-US" smtClean="0"/>
              <a:t>Generic technique</a:t>
            </a:r>
          </a:p>
          <a:p>
            <a:pPr lvl="1"/>
            <a:r>
              <a:rPr lang="en-US" smtClean="0"/>
              <a:t>Find multiple modes</a:t>
            </a:r>
          </a:p>
          <a:p>
            <a:r>
              <a:rPr lang="en-US" smtClean="0"/>
              <a:t>Cons:</a:t>
            </a:r>
          </a:p>
          <a:p>
            <a:pPr lvl="1"/>
            <a:r>
              <a:rPr lang="en-US" smtClean="0"/>
              <a:t>Selection of window size</a:t>
            </a:r>
          </a:p>
          <a:p>
            <a:pPr lvl="1"/>
            <a:r>
              <a:rPr lang="en-US" smtClean="0"/>
              <a:t>Does not scale well with dimension of feature space</a:t>
            </a:r>
          </a:p>
          <a:p>
            <a:endParaRPr lang="en-US" smtClean="0"/>
          </a:p>
        </p:txBody>
      </p:sp>
      <p:sp>
        <p:nvSpPr>
          <p:cNvPr id="3686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BEC10E1-C7C8-4D3D-B5EC-3077785AEE28}" type="slidenum">
              <a:rPr lang="en-US" smtClean="0">
                <a:solidFill>
                  <a:srgbClr val="003366"/>
                </a:solidFill>
              </a:rPr>
              <a:pPr/>
              <a:t>32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7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9ED558E-1247-4675-998E-689EC76BF6F3}" type="slidenum">
              <a:rPr lang="en-US" smtClean="0">
                <a:solidFill>
                  <a:srgbClr val="003366"/>
                </a:solidFill>
              </a:rPr>
              <a:pPr/>
              <a:t>33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sp>
        <p:nvSpPr>
          <p:cNvPr id="378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Region growing techniques start with one pixel of a potential region and try to grow it by adding adjacent pixels till the pixels being compared are too dissimilar.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The first pixel selected can be just the first unlabeled pixel in the image or a set of seed pixels can be chosen (manually or automatically) from the image.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We need to define a measure of similarity between a pixel and a set of pixels as well as a rule that makes a decision for growing based on this measure.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86F2241-617C-40EE-BC11-464AD3F9D41C}" type="slidenum">
              <a:rPr lang="en-US" smtClean="0">
                <a:solidFill>
                  <a:srgbClr val="003366"/>
                </a:solidFill>
              </a:rPr>
              <a:pPr/>
              <a:t>34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Usually a statistical test is used to decide which pixels can be added to a region.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Region is a population with similar statistics.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Use statistical test to see if neighbor on border fits into the region population.</a:t>
            </a:r>
          </a:p>
          <a:p>
            <a:pPr eaLnBrk="1" hangingPunct="1"/>
            <a:r>
              <a:rPr lang="en-US" smtClean="0"/>
              <a:t>Let R be the N pixel region so far and p be a neighboring pixel with gray tone y.</a:t>
            </a:r>
          </a:p>
          <a:p>
            <a:pPr eaLnBrk="1" hangingPunct="1"/>
            <a:r>
              <a:rPr lang="en-US" smtClean="0"/>
              <a:t>Define the mean X and scatter S</a:t>
            </a:r>
            <a:r>
              <a:rPr lang="en-US" baseline="30000" smtClean="0"/>
              <a:t>2</a:t>
            </a:r>
            <a:r>
              <a:rPr lang="en-US" smtClean="0"/>
              <a:t> (sample variance) by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619250" y="5214938"/>
          <a:ext cx="25527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3" imgW="990360" imgH="431640" progId="Equation.3">
                  <p:embed/>
                </p:oleObj>
              </mc:Choice>
              <mc:Fallback>
                <p:oleObj name="Equation" r:id="rId3" imgW="990360" imgH="431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5214938"/>
                        <a:ext cx="2552700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4643438" y="5214938"/>
          <a:ext cx="36322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5" imgW="1409400" imgH="431640" progId="Equation.3">
                  <p:embed/>
                </p:oleObj>
              </mc:Choice>
              <mc:Fallback>
                <p:oleObj name="Equation" r:id="rId5" imgW="140940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5214938"/>
                        <a:ext cx="3632200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C2984B2-EA73-4D97-A558-664180A80EFA}" type="slidenum">
              <a:rPr lang="en-US" smtClean="0">
                <a:solidFill>
                  <a:srgbClr val="003366"/>
                </a:solidFill>
              </a:rPr>
              <a:pPr/>
              <a:t>35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T statistic is defined by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It has a T</a:t>
            </a:r>
            <a:r>
              <a:rPr lang="en-US" baseline="-25000" smtClean="0"/>
              <a:t>N-1</a:t>
            </a:r>
            <a:r>
              <a:rPr lang="en-US" smtClean="0"/>
              <a:t> distribution if all the pixels in R and the test pixel p are independent and identically distributed Gaussians (i.i.d. assumption).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444750" y="1916113"/>
          <a:ext cx="4252913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3" imgW="1803240" imgH="495000" progId="Equation.3">
                  <p:embed/>
                </p:oleObj>
              </mc:Choice>
              <mc:Fallback>
                <p:oleObj name="Equation" r:id="rId3" imgW="1803240" imgH="495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4750" y="1916113"/>
                        <a:ext cx="4252913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89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D2B184F-7124-46C5-B40F-3E3CA59E4039}" type="slidenum">
              <a:rPr lang="en-US" smtClean="0">
                <a:solidFill>
                  <a:srgbClr val="003366"/>
                </a:solidFill>
              </a:rPr>
              <a:pPr/>
              <a:t>36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For the T distribution, statistical tables give us the probability Pr(T </a:t>
            </a:r>
            <a:r>
              <a:rPr lang="en-US" dirty="0" smtClean="0">
                <a:cs typeface="Tahoma" pitchFamily="34" charset="0"/>
              </a:rPr>
              <a:t>≤</a:t>
            </a:r>
            <a:r>
              <a:rPr lang="en-US" dirty="0" smtClean="0"/>
              <a:t> t) for a given degrees of freedom and a confidence level. From this, pick a suitable threshold t.</a:t>
            </a:r>
          </a:p>
          <a:p>
            <a:pPr eaLnBrk="1" hangingPunct="1">
              <a:defRPr/>
            </a:pPr>
            <a:r>
              <a:rPr lang="en-US" dirty="0" smtClean="0"/>
              <a:t>If the computed T </a:t>
            </a:r>
            <a:r>
              <a:rPr lang="en-US" dirty="0" smtClean="0">
                <a:cs typeface="Tahoma" pitchFamily="34" charset="0"/>
              </a:rPr>
              <a:t>≤</a:t>
            </a:r>
            <a:r>
              <a:rPr lang="en-US" dirty="0" smtClean="0"/>
              <a:t> t for desired confidence level, add p to region R and update the mean and scatter using p.</a:t>
            </a:r>
          </a:p>
          <a:p>
            <a:pPr eaLnBrk="1" hangingPunct="1">
              <a:defRPr/>
            </a:pPr>
            <a:r>
              <a:rPr lang="en-US" dirty="0" smtClean="0"/>
              <a:t>If T is too high, the value p is not likely to have arisen from the population of pixels in R. Start a new region.</a:t>
            </a:r>
          </a:p>
          <a:p>
            <a:pPr eaLnBrk="1" hangingPunct="1">
              <a:defRPr/>
            </a:pPr>
            <a:r>
              <a:rPr lang="en-US" dirty="0" smtClean="0"/>
              <a:t>Many other statistical and distance-based methods have also been proposed for region growing.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993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99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E13B0B8-FD43-4959-AE56-F419984E1490}" type="slidenum">
              <a:rPr lang="en-US" smtClean="0">
                <a:solidFill>
                  <a:srgbClr val="003366"/>
                </a:solidFill>
              </a:rPr>
              <a:pPr/>
              <a:t>37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grpSp>
        <p:nvGrpSpPr>
          <p:cNvPr id="39942" name="Group 19"/>
          <p:cNvGrpSpPr>
            <a:grpSpLocks/>
          </p:cNvGrpSpPr>
          <p:nvPr/>
        </p:nvGrpSpPr>
        <p:grpSpPr bwMode="auto">
          <a:xfrm>
            <a:off x="539750" y="1268413"/>
            <a:ext cx="3683000" cy="2509837"/>
            <a:chOff x="539552" y="1268760"/>
            <a:chExt cx="3682803" cy="2509247"/>
          </a:xfrm>
        </p:grpSpPr>
        <p:sp>
          <p:nvSpPr>
            <p:cNvPr id="39952" name="Text Box 6"/>
            <p:cNvSpPr txBox="1">
              <a:spLocks noChangeArrowheads="1"/>
            </p:cNvSpPr>
            <p:nvPr/>
          </p:nvSpPr>
          <p:spPr bwMode="auto">
            <a:xfrm>
              <a:off x="539552" y="3501008"/>
              <a:ext cx="368280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3366"/>
                  </a:solidFill>
                  <a:cs typeface="Tahoma" pitchFamily="34" charset="0"/>
                </a:rPr>
                <a:t>http://</a:t>
              </a:r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www.bigr.nl/website/static/research/regrow.html</a:t>
              </a:r>
              <a:endParaRPr lang="en-US" sz="1200">
                <a:solidFill>
                  <a:srgbClr val="003366"/>
                </a:solidFill>
                <a:cs typeface="Tahoma" pitchFamily="34" charset="0"/>
              </a:endParaRPr>
            </a:p>
          </p:txBody>
        </p:sp>
        <p:pic>
          <p:nvPicPr>
            <p:cNvPr id="39953" name="Picture 10" descr="http://www.bigr.nl/website/static/research/regrowfig1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268760"/>
              <a:ext cx="3672408" cy="2269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943" name="Group 18"/>
          <p:cNvGrpSpPr>
            <a:grpSpLocks/>
          </p:cNvGrpSpPr>
          <p:nvPr/>
        </p:nvGrpSpPr>
        <p:grpSpPr bwMode="auto">
          <a:xfrm>
            <a:off x="539750" y="3789363"/>
            <a:ext cx="3744913" cy="2662237"/>
            <a:chOff x="4860032" y="1268760"/>
            <a:chExt cx="3744416" cy="2663135"/>
          </a:xfrm>
        </p:grpSpPr>
        <p:pic>
          <p:nvPicPr>
            <p:cNvPr id="39950" name="Picture 18" descr="http://www.mathworks.com/matlabcentral/fx_files/19084/1/region_growin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1268760"/>
              <a:ext cx="2688297" cy="2304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1" name="Rectangle 13"/>
            <p:cNvSpPr>
              <a:spLocks noChangeArrowheads="1"/>
            </p:cNvSpPr>
            <p:nvPr/>
          </p:nvSpPr>
          <p:spPr bwMode="auto">
            <a:xfrm>
              <a:off x="4860032" y="3501008"/>
              <a:ext cx="374441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http://www.mathworks.com/matlabcentral/fileexchange/</a:t>
              </a:r>
            </a:p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19084-region-growing</a:t>
              </a:r>
            </a:p>
          </p:txBody>
        </p:sp>
      </p:grpSp>
      <p:grpSp>
        <p:nvGrpSpPr>
          <p:cNvPr id="39944" name="Group 20"/>
          <p:cNvGrpSpPr>
            <a:grpSpLocks/>
          </p:cNvGrpSpPr>
          <p:nvPr/>
        </p:nvGrpSpPr>
        <p:grpSpPr bwMode="auto">
          <a:xfrm>
            <a:off x="4859338" y="1268413"/>
            <a:ext cx="3744912" cy="2665412"/>
            <a:chOff x="4788024" y="3933056"/>
            <a:chExt cx="3744416" cy="2664296"/>
          </a:xfrm>
        </p:grpSpPr>
        <p:pic>
          <p:nvPicPr>
            <p:cNvPr id="39948" name="Picture 20" descr="http://www.mathworks.com/matlabcentral/fx_files/32532/6/regionGrowin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3933056"/>
              <a:ext cx="3528392" cy="225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9" name="Rectangle 15"/>
            <p:cNvSpPr>
              <a:spLocks noChangeArrowheads="1"/>
            </p:cNvSpPr>
            <p:nvPr/>
          </p:nvSpPr>
          <p:spPr bwMode="auto">
            <a:xfrm>
              <a:off x="4788024" y="6151076"/>
              <a:ext cx="3744416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200">
                  <a:solidFill>
                    <a:srgbClr val="003366"/>
                  </a:solidFill>
                  <a:cs typeface="Tahoma" pitchFamily="34" charset="0"/>
                </a:rPr>
                <a:t>http://</a:t>
              </a:r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www.mathworks.com/matlabcentral/fileexchange/</a:t>
              </a:r>
            </a:p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32532-region-growing-2d3d-grayscale</a:t>
              </a:r>
              <a:endParaRPr lang="en-US" sz="1200">
                <a:solidFill>
                  <a:srgbClr val="003366"/>
                </a:solidFill>
                <a:cs typeface="Tahoma" pitchFamily="34" charset="0"/>
              </a:endParaRPr>
            </a:p>
          </p:txBody>
        </p:sp>
      </p:grpSp>
      <p:grpSp>
        <p:nvGrpSpPr>
          <p:cNvPr id="39945" name="Group 21"/>
          <p:cNvGrpSpPr>
            <a:grpSpLocks/>
          </p:cNvGrpSpPr>
          <p:nvPr/>
        </p:nvGrpSpPr>
        <p:grpSpPr bwMode="auto">
          <a:xfrm>
            <a:off x="3995738" y="3933825"/>
            <a:ext cx="4891087" cy="2276475"/>
            <a:chOff x="179512" y="3861048"/>
            <a:chExt cx="4891150" cy="2277834"/>
          </a:xfrm>
        </p:grpSpPr>
        <p:pic>
          <p:nvPicPr>
            <p:cNvPr id="39946" name="Picture 22" descr="http://www.creatis.insa-lyon.fr/%7Egrenier/wp-content/uploads/research/ROSE_10_UnifyingVariationalApproachRegionGrowing.b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861048"/>
              <a:ext cx="4891150" cy="208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7" name="Rectangle 17"/>
            <p:cNvSpPr>
              <a:spLocks noChangeArrowheads="1"/>
            </p:cNvSpPr>
            <p:nvPr/>
          </p:nvSpPr>
          <p:spPr bwMode="auto">
            <a:xfrm>
              <a:off x="1080120" y="5877272"/>
              <a:ext cx="327585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http://www.creatis.insa-lyon.fr/~grenier/?p=172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68CB5B6-7329-4B83-90A8-9E893DA9316F}" type="slidenum">
              <a:rPr lang="en-US" smtClean="0">
                <a:solidFill>
                  <a:srgbClr val="003366"/>
                </a:solidFill>
              </a:rPr>
              <a:pPr/>
              <a:t>38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Split-and-merge</a:t>
            </a:r>
          </a:p>
        </p:txBody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Start with the whole image.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If the variance is too high, break into quadrants.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Merge any adjacent regions that are similar enough.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Repeat steps 2 and 3, iteratively until no more splitting or merging occur.</a:t>
            </a:r>
          </a:p>
          <a:p>
            <a:pPr marL="533400" indent="-533400" eaLnBrk="1" hangingPunct="1"/>
            <a:endParaRPr lang="en-US" smtClean="0"/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en-US" smtClean="0">
                <a:sym typeface="Wingdings" pitchFamily="2" charset="2"/>
              </a:rPr>
              <a:t>  </a:t>
            </a:r>
            <a:r>
              <a:rPr lang="en-US" smtClean="0"/>
              <a:t>Idea: good</a:t>
            </a:r>
            <a:br>
              <a:rPr lang="en-US" smtClean="0"/>
            </a:br>
            <a:r>
              <a:rPr lang="en-US" smtClean="0"/>
              <a:t>Results: blocky</a:t>
            </a:r>
          </a:p>
        </p:txBody>
      </p:sp>
      <p:pic>
        <p:nvPicPr>
          <p:cNvPr id="4096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9"/>
          <a:stretch>
            <a:fillRect/>
          </a:stretch>
        </p:blipFill>
        <p:spPr bwMode="auto">
          <a:xfrm>
            <a:off x="3419475" y="4292600"/>
            <a:ext cx="5478463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198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08EA873-6BC1-43A5-9308-9AB3781CF662}" type="slidenum">
              <a:rPr lang="en-US" smtClean="0">
                <a:solidFill>
                  <a:srgbClr val="003366"/>
                </a:solidFill>
              </a:rPr>
              <a:pPr/>
              <a:t>39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Split-and-merge</a:t>
            </a:r>
          </a:p>
        </p:txBody>
      </p: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3" t="24475" r="10855" b="13698"/>
          <a:stretch>
            <a:fillRect/>
          </a:stretch>
        </p:blipFill>
        <p:spPr bwMode="auto">
          <a:xfrm>
            <a:off x="541338" y="1268413"/>
            <a:ext cx="4030662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27084" r="41641" b="46001"/>
          <a:stretch>
            <a:fillRect/>
          </a:stretch>
        </p:blipFill>
        <p:spPr bwMode="auto">
          <a:xfrm>
            <a:off x="4716463" y="2781300"/>
            <a:ext cx="3960812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/>
          <p:nvPr/>
        </p:nvSpPr>
        <p:spPr bwMode="auto">
          <a:xfrm>
            <a:off x="2428875" y="3643313"/>
            <a:ext cx="269875" cy="500062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Bent-Up Arrow 8"/>
          <p:cNvSpPr/>
          <p:nvPr/>
        </p:nvSpPr>
        <p:spPr bwMode="auto">
          <a:xfrm>
            <a:off x="4786313" y="5214938"/>
            <a:ext cx="714375" cy="517525"/>
          </a:xfrm>
          <a:prstGeom prst="bentUpArrow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819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F265A52-CE92-4024-9833-D01F4531F4AD}" type="slidenum">
              <a:rPr lang="en-US" smtClean="0">
                <a:solidFill>
                  <a:srgbClr val="003366"/>
                </a:solidFill>
              </a:rPr>
              <a:pPr/>
              <a:t>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84313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1484313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38608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8608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301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D512D98-D8EC-402C-97F7-9458BFD54F3B}" type="slidenum">
              <a:rPr lang="en-US" smtClean="0">
                <a:solidFill>
                  <a:srgbClr val="003366"/>
                </a:solidFill>
              </a:rPr>
              <a:pPr/>
              <a:t>40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Split-and-merge</a:t>
            </a:r>
          </a:p>
        </p:txBody>
      </p:sp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557338"/>
            <a:ext cx="30146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7338"/>
            <a:ext cx="3014663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40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A4E3C71-3B42-45DD-911F-EE03AA5F79FD}" type="slidenum">
              <a:rPr lang="en-US" smtClean="0">
                <a:solidFill>
                  <a:srgbClr val="003366"/>
                </a:solidFill>
              </a:rPr>
              <a:pPr/>
              <a:t>41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sp>
        <p:nvSpPr>
          <p:cNvPr id="440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image can be interpreted as a topographic surface, with both valleys and mountains.</a:t>
            </a:r>
          </a:p>
          <a:p>
            <a:pPr eaLnBrk="1" hangingPunct="1"/>
            <a:r>
              <a:rPr lang="en-US" smtClean="0"/>
              <a:t>Three types of points can be considered:</a:t>
            </a:r>
          </a:p>
          <a:p>
            <a:pPr lvl="1" eaLnBrk="1" hangingPunct="1"/>
            <a:r>
              <a:rPr lang="en-US" smtClean="0"/>
              <a:t>Points belonging to a regional minimum.</a:t>
            </a:r>
          </a:p>
          <a:p>
            <a:pPr lvl="1" eaLnBrk="1" hangingPunct="1"/>
            <a:r>
              <a:rPr lang="en-US" smtClean="0"/>
              <a:t>Points at which a drop of water, if placed at the location of any of those points, would fall to a single minimum.</a:t>
            </a:r>
            <a:br>
              <a:rPr lang="en-US" smtClean="0"/>
            </a:br>
            <a:r>
              <a:rPr lang="en-US" smtClean="0">
                <a:sym typeface="Wingdings" pitchFamily="2" charset="2"/>
              </a:rPr>
              <a:t> </a:t>
            </a:r>
            <a:r>
              <a:rPr lang="en-US" smtClean="0">
                <a:solidFill>
                  <a:schemeClr val="hlink"/>
                </a:solidFill>
                <a:sym typeface="Wingdings" pitchFamily="2" charset="2"/>
              </a:rPr>
              <a:t>catchment basins</a:t>
            </a:r>
          </a:p>
          <a:p>
            <a:pPr lvl="1" eaLnBrk="1" hangingPunct="1"/>
            <a:r>
              <a:rPr lang="en-US" smtClean="0">
                <a:sym typeface="Wingdings" pitchFamily="2" charset="2"/>
              </a:rPr>
              <a:t>Points at which water would be equally likely to fall to more than one such minimum.</a:t>
            </a:r>
            <a:br>
              <a:rPr lang="en-US" smtClean="0">
                <a:sym typeface="Wingdings" pitchFamily="2" charset="2"/>
              </a:rPr>
            </a:br>
            <a:r>
              <a:rPr lang="en-US" smtClean="0">
                <a:sym typeface="Wingdings" pitchFamily="2" charset="2"/>
              </a:rPr>
              <a:t> </a:t>
            </a:r>
            <a:r>
              <a:rPr lang="en-US" smtClean="0">
                <a:solidFill>
                  <a:schemeClr val="hlink"/>
                </a:solidFill>
                <a:sym typeface="Wingdings" pitchFamily="2" charset="2"/>
              </a:rPr>
              <a:t>watershed lines</a:t>
            </a:r>
            <a:endParaRPr lang="en-US" smtClean="0">
              <a:solidFill>
                <a:schemeClr val="hlink"/>
              </a:solidFill>
            </a:endParaRPr>
          </a:p>
        </p:txBody>
      </p:sp>
      <p:pic>
        <p:nvPicPr>
          <p:cNvPr id="440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233988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838700"/>
            <a:ext cx="23812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50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1BE721C-D79C-4B7F-83C3-1A2E29474E1D}" type="slidenum">
              <a:rPr lang="en-US" smtClean="0">
                <a:solidFill>
                  <a:srgbClr val="003366"/>
                </a:solidFill>
              </a:rPr>
              <a:pPr/>
              <a:t>42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Assume that there is a hole in each minima and the surface is immersed into a lake.</a:t>
            </a:r>
          </a:p>
          <a:p>
            <a:pPr eaLnBrk="1" hangingPunct="1"/>
            <a:r>
              <a:rPr lang="en-US" smtClean="0"/>
              <a:t>The water will enter through the holes at the minima and flood the surface.</a:t>
            </a:r>
          </a:p>
          <a:p>
            <a:pPr eaLnBrk="1" hangingPunct="1"/>
            <a:r>
              <a:rPr lang="en-US" smtClean="0"/>
              <a:t>To avoid the water coming from two different minima to meet, a dam is build whenever there would be a merge of the water.</a:t>
            </a:r>
          </a:p>
          <a:p>
            <a:pPr eaLnBrk="1" hangingPunct="1"/>
            <a:r>
              <a:rPr lang="en-US" smtClean="0"/>
              <a:t>Finally, the only thing visible of the surface would be the dams. These dam walls are called the watershed lines.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5B8C3C0-E269-41E7-BE0E-E71E5FA3777A}" type="slidenum">
              <a:rPr lang="en-US" smtClean="0">
                <a:solidFill>
                  <a:srgbClr val="003366"/>
                </a:solidFill>
              </a:rPr>
              <a:pPr/>
              <a:t>43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68413"/>
            <a:ext cx="6538913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F31D097-A7B6-4F62-9D40-F029433DD731}" type="slidenum">
              <a:rPr lang="en-US" smtClean="0">
                <a:solidFill>
                  <a:srgbClr val="003366"/>
                </a:solidFill>
              </a:rPr>
              <a:pPr/>
              <a:t>44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pic>
        <p:nvPicPr>
          <p:cNvPr id="471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268413"/>
            <a:ext cx="65024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sp>
        <p:nvSpPr>
          <p:cNvPr id="4813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813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813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5187D7C-01D6-4F2B-ABFC-DE7079CA95EB}" type="slidenum">
              <a:rPr lang="en-US" smtClean="0">
                <a:solidFill>
                  <a:srgbClr val="003366"/>
                </a:solidFill>
              </a:rPr>
              <a:pPr/>
              <a:t>45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66563" name="Picture 3" descr="D:\Courses\cs484\2010Spring\slides\asli_thesis\thesis_latex\figures\chapter3\hierarchy\hminseg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D:\Courses\cs484\2010Spring\slides\asli_thesis\thesis_latex\figures\chapter3\hierarchy\hminse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D:\Courses\cs484\2010Spring\slides\asli_thesis\thesis_latex\figures\chapter3\hierarchy\hminse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 descr="D:\Courses\cs484\2010Spring\slides\asli_thesis\thesis_latex\figures\chapter3\hierarchy\hminseg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D:\Courses\cs484\2010Spring\slides\asli_thesis\thesis_latex\figures\chapter3\hierarchy\hminseg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8" descr="D:\Courses\cs484\2010Spring\slides\asli_thesis\thesis_latex\figures\chapter3\hierarchy\hminseg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D:\Courses\cs484\2010Spring\slides\asli_thesis\thesis_latex\figures\chapter3\hierarchy\hminseg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0" descr="D:\Courses\cs484\2010Spring\slides\asli_thesis\thesis_latex\figures\chapter3\hierarchy\hminseg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23850" y="1341438"/>
            <a:ext cx="8496300" cy="4967287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336699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800" kern="0" dirty="0">
                <a:solidFill>
                  <a:srgbClr val="003366"/>
                </a:solidFill>
                <a:latin typeface="+mn-lt"/>
              </a:rPr>
              <a:t>A multi-scale segmentation can be obtained by iteratively smoothing the topographic surface.</a:t>
            </a:r>
            <a:endParaRPr lang="en-US" sz="2400" kern="0" dirty="0">
              <a:solidFill>
                <a:srgbClr val="003366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91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4EE0B93-CDB6-4DE0-821D-6E1E86C24495}" type="slidenum">
              <a:rPr lang="en-US" smtClean="0">
                <a:solidFill>
                  <a:srgbClr val="003366"/>
                </a:solidFill>
              </a:rPr>
              <a:pPr/>
              <a:t>46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sp>
        <p:nvSpPr>
          <p:cNvPr id="491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key behind using the watershed transform for segmentation is this: change your image into another image whose catchment basins are the objects you want to identify.</a:t>
            </a:r>
          </a:p>
          <a:p>
            <a:pPr eaLnBrk="1" hangingPunct="1"/>
            <a:r>
              <a:rPr lang="en-US" smtClean="0"/>
              <a:t>Examples:</a:t>
            </a:r>
          </a:p>
          <a:p>
            <a:pPr lvl="1" eaLnBrk="1" hangingPunct="1"/>
            <a:r>
              <a:rPr lang="en-US" smtClean="0"/>
              <a:t>Distance transform can be used with binary images where the catchment basins correspond to the foreground components of interest.</a:t>
            </a:r>
          </a:p>
          <a:p>
            <a:pPr lvl="1" eaLnBrk="1" hangingPunct="1"/>
            <a:r>
              <a:rPr lang="en-US" smtClean="0"/>
              <a:t>Gradient can be used with grayscale images where the catchment basins should theoretically correspond to the homogeneous grey level regions of the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017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14A6711-7A89-49CC-862A-E20D2EA7C10F}" type="slidenum">
              <a:rPr lang="en-US" smtClean="0">
                <a:solidFill>
                  <a:srgbClr val="003366"/>
                </a:solidFill>
              </a:rPr>
              <a:pPr/>
              <a:t>47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pic>
        <p:nvPicPr>
          <p:cNvPr id="501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7602" r="18582" b="12390"/>
          <a:stretch>
            <a:fillRect/>
          </a:stretch>
        </p:blipFill>
        <p:spPr bwMode="auto">
          <a:xfrm>
            <a:off x="323850" y="1546225"/>
            <a:ext cx="2736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7643" r="18552" b="12347"/>
          <a:stretch>
            <a:fillRect/>
          </a:stretch>
        </p:blipFill>
        <p:spPr bwMode="auto">
          <a:xfrm>
            <a:off x="3201988" y="1546225"/>
            <a:ext cx="27384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7602" r="18582" b="12390"/>
          <a:stretch>
            <a:fillRect/>
          </a:stretch>
        </p:blipFill>
        <p:spPr bwMode="auto">
          <a:xfrm>
            <a:off x="6084888" y="1546225"/>
            <a:ext cx="2736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 Box 8"/>
          <p:cNvSpPr txBox="1">
            <a:spLocks noChangeArrowheads="1"/>
          </p:cNvSpPr>
          <p:nvPr/>
        </p:nvSpPr>
        <p:spPr bwMode="auto">
          <a:xfrm>
            <a:off x="323850" y="4425950"/>
            <a:ext cx="2735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>
                <a:solidFill>
                  <a:srgbClr val="003366"/>
                </a:solidFill>
              </a:rPr>
              <a:t>Binary image.</a:t>
            </a:r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3203575" y="4425950"/>
            <a:ext cx="27368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Distance transform of the complement of the binary image.</a:t>
            </a: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6084888" y="4425950"/>
            <a:ext cx="273526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Watershed transform after complementing the distance transform, and forcing pixels that do not belong to the objects to be at –Inf.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sp>
        <p:nvSpPr>
          <p:cNvPr id="51203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0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0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037A1B9-8637-45E9-8194-52C2F83E33E2}" type="slidenum">
              <a:rPr lang="en-US" smtClean="0">
                <a:solidFill>
                  <a:srgbClr val="003366"/>
                </a:solidFill>
              </a:rPr>
              <a:pPr/>
              <a:t>48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1206" name="Picture 2" descr="D:\Courses\cs484\2010Spring\slides\asli_thesis\thesis_latex\figures\chapter3\hierarchy\1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501775"/>
            <a:ext cx="3643312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1" descr="D:\Courses\cs484\2010Spring\slides\156morp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01775"/>
            <a:ext cx="3643312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Rectangle 10"/>
          <p:cNvSpPr>
            <a:spLocks noChangeArrowheads="1"/>
          </p:cNvSpPr>
          <p:nvPr/>
        </p:nvSpPr>
        <p:spPr bwMode="auto">
          <a:xfrm>
            <a:off x="785813" y="5357813"/>
            <a:ext cx="3643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A cell image.</a:t>
            </a:r>
          </a:p>
        </p:txBody>
      </p:sp>
      <p:sp>
        <p:nvSpPr>
          <p:cNvPr id="51209" name="Rectangle 10"/>
          <p:cNvSpPr>
            <a:spLocks noChangeArrowheads="1"/>
          </p:cNvSpPr>
          <p:nvPr/>
        </p:nvSpPr>
        <p:spPr bwMode="auto">
          <a:xfrm>
            <a:off x="4643438" y="5357813"/>
            <a:ext cx="3643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Gradient of the cell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sp>
        <p:nvSpPr>
          <p:cNvPr id="5222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222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22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FEF4A8C-BF87-4D38-AC00-9F99AFB10108}" type="slidenum">
              <a:rPr lang="en-US" smtClean="0">
                <a:solidFill>
                  <a:srgbClr val="003366"/>
                </a:solidFill>
              </a:rPr>
              <a:pPr/>
              <a:t>49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22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1285875"/>
            <a:ext cx="22129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85875"/>
            <a:ext cx="22145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285875"/>
            <a:ext cx="22145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3714750"/>
            <a:ext cx="2220912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14750"/>
            <a:ext cx="2220913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714750"/>
            <a:ext cx="22145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6" name="Rectangle 10"/>
          <p:cNvSpPr>
            <a:spLocks noChangeArrowheads="1"/>
          </p:cNvSpPr>
          <p:nvPr/>
        </p:nvSpPr>
        <p:spPr bwMode="auto">
          <a:xfrm>
            <a:off x="0" y="607218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Multi-scale watershed segmentation of the cell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C7BFC57-2EF1-4EBF-9DD9-CF4052FF7AD2}" type="slidenum">
              <a:rPr lang="en-US" smtClean="0">
                <a:solidFill>
                  <a:srgbClr val="003366"/>
                </a:solidFill>
              </a:rPr>
              <a:pPr/>
              <a:t>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From images to objects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What defines an object?</a:t>
            </a:r>
          </a:p>
          <a:p>
            <a:pPr lvl="1" eaLnBrk="1" hangingPunct="1"/>
            <a:r>
              <a:rPr lang="en-US" dirty="0" smtClean="0"/>
              <a:t>Subjective problem, but has been well-studied.</a:t>
            </a:r>
          </a:p>
          <a:p>
            <a:pPr lvl="1" eaLnBrk="1" hangingPunct="1"/>
            <a:r>
              <a:rPr lang="en-US" dirty="0" smtClean="0"/>
              <a:t>Gestalt laws seek to formalize this.</a:t>
            </a:r>
          </a:p>
          <a:p>
            <a:pPr lvl="1" eaLnBrk="1" hangingPunct="1"/>
            <a:r>
              <a:rPr lang="en-US" dirty="0" smtClean="0"/>
              <a:t>“What is interesting and what is not” depends on the  application.</a:t>
            </a:r>
          </a:p>
          <a:p>
            <a:pPr lvl="1" eaLnBrk="1" hangingPunct="1"/>
            <a:r>
              <a:rPr lang="en-US" dirty="0" smtClean="0"/>
              <a:t>There is no single solution to this problem.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32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5FE2E7-F558-485D-A4AA-92DCD861548C}" type="slidenum">
              <a:rPr lang="en-US" smtClean="0">
                <a:solidFill>
                  <a:srgbClr val="003366"/>
                </a:solidFill>
              </a:rPr>
              <a:pPr/>
              <a:t>50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 image is represented by a graph whose nodes are pixels or small groups of pixels.</a:t>
            </a:r>
          </a:p>
          <a:p>
            <a:pPr eaLnBrk="1" hangingPunct="1"/>
            <a:r>
              <a:rPr lang="en-US" smtClean="0"/>
              <a:t>The goal is to partition the nodes into disjoint sets so that the similarity within each set is high and across different sets is low.</a:t>
            </a:r>
          </a:p>
        </p:txBody>
      </p:sp>
      <p:grpSp>
        <p:nvGrpSpPr>
          <p:cNvPr id="53255" name="Group 4"/>
          <p:cNvGrpSpPr>
            <a:grpSpLocks/>
          </p:cNvGrpSpPr>
          <p:nvPr/>
        </p:nvGrpSpPr>
        <p:grpSpPr bwMode="auto">
          <a:xfrm>
            <a:off x="2019300" y="3933825"/>
            <a:ext cx="5105400" cy="1524000"/>
            <a:chOff x="912" y="2640"/>
            <a:chExt cx="3216" cy="960"/>
          </a:xfrm>
        </p:grpSpPr>
        <p:sp>
          <p:nvSpPr>
            <p:cNvPr id="53256" name="Oval 5"/>
            <p:cNvSpPr>
              <a:spLocks noChangeArrowheads="1"/>
            </p:cNvSpPr>
            <p:nvPr/>
          </p:nvSpPr>
          <p:spPr bwMode="auto">
            <a:xfrm>
              <a:off x="1152" y="321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7" name="Oval 6"/>
            <p:cNvSpPr>
              <a:spLocks noChangeArrowheads="1"/>
            </p:cNvSpPr>
            <p:nvPr/>
          </p:nvSpPr>
          <p:spPr bwMode="auto">
            <a:xfrm>
              <a:off x="1344" y="297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8" name="Oval 7"/>
            <p:cNvSpPr>
              <a:spLocks noChangeArrowheads="1"/>
            </p:cNvSpPr>
            <p:nvPr/>
          </p:nvSpPr>
          <p:spPr bwMode="auto">
            <a:xfrm>
              <a:off x="1200" y="350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9" name="Oval 8"/>
            <p:cNvSpPr>
              <a:spLocks noChangeArrowheads="1"/>
            </p:cNvSpPr>
            <p:nvPr/>
          </p:nvSpPr>
          <p:spPr bwMode="auto">
            <a:xfrm>
              <a:off x="1440" y="350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0" name="Oval 9"/>
            <p:cNvSpPr>
              <a:spLocks noChangeArrowheads="1"/>
            </p:cNvSpPr>
            <p:nvPr/>
          </p:nvSpPr>
          <p:spPr bwMode="auto">
            <a:xfrm>
              <a:off x="1056" y="297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1" name="Oval 10"/>
            <p:cNvSpPr>
              <a:spLocks noChangeArrowheads="1"/>
            </p:cNvSpPr>
            <p:nvPr/>
          </p:nvSpPr>
          <p:spPr bwMode="auto">
            <a:xfrm>
              <a:off x="1488" y="326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2" name="Oval 11"/>
            <p:cNvSpPr>
              <a:spLocks noChangeArrowheads="1"/>
            </p:cNvSpPr>
            <p:nvPr/>
          </p:nvSpPr>
          <p:spPr bwMode="auto">
            <a:xfrm>
              <a:off x="912" y="316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3" name="Oval 12"/>
            <p:cNvSpPr>
              <a:spLocks noChangeArrowheads="1"/>
            </p:cNvSpPr>
            <p:nvPr/>
          </p:nvSpPr>
          <p:spPr bwMode="auto">
            <a:xfrm>
              <a:off x="960" y="340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4" name="Oval 13"/>
            <p:cNvSpPr>
              <a:spLocks noChangeArrowheads="1"/>
            </p:cNvSpPr>
            <p:nvPr/>
          </p:nvSpPr>
          <p:spPr bwMode="auto">
            <a:xfrm>
              <a:off x="3216" y="278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5" name="Oval 14"/>
            <p:cNvSpPr>
              <a:spLocks noChangeArrowheads="1"/>
            </p:cNvSpPr>
            <p:nvPr/>
          </p:nvSpPr>
          <p:spPr bwMode="auto">
            <a:xfrm>
              <a:off x="3504" y="273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6" name="Oval 15"/>
            <p:cNvSpPr>
              <a:spLocks noChangeArrowheads="1"/>
            </p:cNvSpPr>
            <p:nvPr/>
          </p:nvSpPr>
          <p:spPr bwMode="auto">
            <a:xfrm>
              <a:off x="3792" y="268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7" name="Oval 16"/>
            <p:cNvSpPr>
              <a:spLocks noChangeArrowheads="1"/>
            </p:cNvSpPr>
            <p:nvPr/>
          </p:nvSpPr>
          <p:spPr bwMode="auto">
            <a:xfrm>
              <a:off x="3888" y="2880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8" name="Oval 17"/>
            <p:cNvSpPr>
              <a:spLocks noChangeArrowheads="1"/>
            </p:cNvSpPr>
            <p:nvPr/>
          </p:nvSpPr>
          <p:spPr bwMode="auto">
            <a:xfrm>
              <a:off x="3600" y="326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9" name="Oval 18"/>
            <p:cNvSpPr>
              <a:spLocks noChangeArrowheads="1"/>
            </p:cNvSpPr>
            <p:nvPr/>
          </p:nvSpPr>
          <p:spPr bwMode="auto">
            <a:xfrm>
              <a:off x="3888" y="316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0" name="Oval 19"/>
            <p:cNvSpPr>
              <a:spLocks noChangeArrowheads="1"/>
            </p:cNvSpPr>
            <p:nvPr/>
          </p:nvSpPr>
          <p:spPr bwMode="auto">
            <a:xfrm>
              <a:off x="4032" y="2640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1" name="Oval 20"/>
            <p:cNvSpPr>
              <a:spLocks noChangeArrowheads="1"/>
            </p:cNvSpPr>
            <p:nvPr/>
          </p:nvSpPr>
          <p:spPr bwMode="auto">
            <a:xfrm>
              <a:off x="3648" y="302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2" name="Oval 21"/>
            <p:cNvSpPr>
              <a:spLocks noChangeArrowheads="1"/>
            </p:cNvSpPr>
            <p:nvPr/>
          </p:nvSpPr>
          <p:spPr bwMode="auto">
            <a:xfrm>
              <a:off x="3360" y="3072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3" name="Line 22"/>
            <p:cNvSpPr>
              <a:spLocks noChangeShapeType="1"/>
            </p:cNvSpPr>
            <p:nvPr/>
          </p:nvSpPr>
          <p:spPr bwMode="auto">
            <a:xfrm flipH="1">
              <a:off x="960" y="3024"/>
              <a:ext cx="144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4" name="Line 23"/>
            <p:cNvSpPr>
              <a:spLocks noChangeShapeType="1"/>
            </p:cNvSpPr>
            <p:nvPr/>
          </p:nvSpPr>
          <p:spPr bwMode="auto">
            <a:xfrm>
              <a:off x="960" y="3216"/>
              <a:ext cx="48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5" name="Line 24"/>
            <p:cNvSpPr>
              <a:spLocks noChangeShapeType="1"/>
            </p:cNvSpPr>
            <p:nvPr/>
          </p:nvSpPr>
          <p:spPr bwMode="auto">
            <a:xfrm>
              <a:off x="1008" y="3456"/>
              <a:ext cx="240" cy="9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6" name="Line 25"/>
            <p:cNvSpPr>
              <a:spLocks noChangeShapeType="1"/>
            </p:cNvSpPr>
            <p:nvPr/>
          </p:nvSpPr>
          <p:spPr bwMode="auto">
            <a:xfrm>
              <a:off x="1248" y="3552"/>
              <a:ext cx="240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7" name="Line 26"/>
            <p:cNvSpPr>
              <a:spLocks noChangeShapeType="1"/>
            </p:cNvSpPr>
            <p:nvPr/>
          </p:nvSpPr>
          <p:spPr bwMode="auto">
            <a:xfrm flipH="1">
              <a:off x="1488" y="3312"/>
              <a:ext cx="48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8" name="Line 27"/>
            <p:cNvSpPr>
              <a:spLocks noChangeShapeType="1"/>
            </p:cNvSpPr>
            <p:nvPr/>
          </p:nvSpPr>
          <p:spPr bwMode="auto">
            <a:xfrm>
              <a:off x="1392" y="3024"/>
              <a:ext cx="144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9" name="Line 28"/>
            <p:cNvSpPr>
              <a:spLocks noChangeShapeType="1"/>
            </p:cNvSpPr>
            <p:nvPr/>
          </p:nvSpPr>
          <p:spPr bwMode="auto">
            <a:xfrm>
              <a:off x="1104" y="3024"/>
              <a:ext cx="288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0" name="Line 29"/>
            <p:cNvSpPr>
              <a:spLocks noChangeShapeType="1"/>
            </p:cNvSpPr>
            <p:nvPr/>
          </p:nvSpPr>
          <p:spPr bwMode="auto">
            <a:xfrm>
              <a:off x="1104" y="3024"/>
              <a:ext cx="96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1" name="Line 30"/>
            <p:cNvSpPr>
              <a:spLocks noChangeShapeType="1"/>
            </p:cNvSpPr>
            <p:nvPr/>
          </p:nvSpPr>
          <p:spPr bwMode="auto">
            <a:xfrm>
              <a:off x="960" y="3216"/>
              <a:ext cx="240" cy="4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2" name="Line 31"/>
            <p:cNvSpPr>
              <a:spLocks noChangeShapeType="1"/>
            </p:cNvSpPr>
            <p:nvPr/>
          </p:nvSpPr>
          <p:spPr bwMode="auto">
            <a:xfrm flipV="1">
              <a:off x="1008" y="3264"/>
              <a:ext cx="192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3" name="Line 32"/>
            <p:cNvSpPr>
              <a:spLocks noChangeShapeType="1"/>
            </p:cNvSpPr>
            <p:nvPr/>
          </p:nvSpPr>
          <p:spPr bwMode="auto">
            <a:xfrm>
              <a:off x="1200" y="3264"/>
              <a:ext cx="48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4" name="Line 33"/>
            <p:cNvSpPr>
              <a:spLocks noChangeShapeType="1"/>
            </p:cNvSpPr>
            <p:nvPr/>
          </p:nvSpPr>
          <p:spPr bwMode="auto">
            <a:xfrm>
              <a:off x="1200" y="3264"/>
              <a:ext cx="336" cy="4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5" name="Line 34"/>
            <p:cNvSpPr>
              <a:spLocks noChangeShapeType="1"/>
            </p:cNvSpPr>
            <p:nvPr/>
          </p:nvSpPr>
          <p:spPr bwMode="auto">
            <a:xfrm>
              <a:off x="1200" y="3264"/>
              <a:ext cx="288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6" name="Line 35"/>
            <p:cNvSpPr>
              <a:spLocks noChangeShapeType="1"/>
            </p:cNvSpPr>
            <p:nvPr/>
          </p:nvSpPr>
          <p:spPr bwMode="auto">
            <a:xfrm flipV="1">
              <a:off x="1200" y="3312"/>
              <a:ext cx="336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7" name="Line 36"/>
            <p:cNvSpPr>
              <a:spLocks noChangeShapeType="1"/>
            </p:cNvSpPr>
            <p:nvPr/>
          </p:nvSpPr>
          <p:spPr bwMode="auto">
            <a:xfrm flipV="1">
              <a:off x="1200" y="3024"/>
              <a:ext cx="192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8" name="Line 37"/>
            <p:cNvSpPr>
              <a:spLocks noChangeShapeType="1"/>
            </p:cNvSpPr>
            <p:nvPr/>
          </p:nvSpPr>
          <p:spPr bwMode="auto">
            <a:xfrm flipV="1">
              <a:off x="1248" y="3024"/>
              <a:ext cx="144" cy="52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9" name="Line 38"/>
            <p:cNvSpPr>
              <a:spLocks noChangeShapeType="1"/>
            </p:cNvSpPr>
            <p:nvPr/>
          </p:nvSpPr>
          <p:spPr bwMode="auto">
            <a:xfrm flipV="1">
              <a:off x="960" y="3024"/>
              <a:ext cx="432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0" name="Line 39"/>
            <p:cNvSpPr>
              <a:spLocks noChangeShapeType="1"/>
            </p:cNvSpPr>
            <p:nvPr/>
          </p:nvSpPr>
          <p:spPr bwMode="auto">
            <a:xfrm flipV="1">
              <a:off x="1008" y="3312"/>
              <a:ext cx="528" cy="14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1" name="Line 40"/>
            <p:cNvSpPr>
              <a:spLocks noChangeShapeType="1"/>
            </p:cNvSpPr>
            <p:nvPr/>
          </p:nvSpPr>
          <p:spPr bwMode="auto">
            <a:xfrm>
              <a:off x="3264" y="2832"/>
              <a:ext cx="144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2" name="Line 41"/>
            <p:cNvSpPr>
              <a:spLocks noChangeShapeType="1"/>
            </p:cNvSpPr>
            <p:nvPr/>
          </p:nvSpPr>
          <p:spPr bwMode="auto">
            <a:xfrm flipV="1">
              <a:off x="3264" y="2688"/>
              <a:ext cx="816" cy="14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3" name="Line 42"/>
            <p:cNvSpPr>
              <a:spLocks noChangeShapeType="1"/>
            </p:cNvSpPr>
            <p:nvPr/>
          </p:nvSpPr>
          <p:spPr bwMode="auto">
            <a:xfrm flipH="1">
              <a:off x="3936" y="2688"/>
              <a:ext cx="144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4" name="Line 43"/>
            <p:cNvSpPr>
              <a:spLocks noChangeShapeType="1"/>
            </p:cNvSpPr>
            <p:nvPr/>
          </p:nvSpPr>
          <p:spPr bwMode="auto">
            <a:xfrm>
              <a:off x="3936" y="2928"/>
              <a:ext cx="0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5" name="Line 44"/>
            <p:cNvSpPr>
              <a:spLocks noChangeShapeType="1"/>
            </p:cNvSpPr>
            <p:nvPr/>
          </p:nvSpPr>
          <p:spPr bwMode="auto">
            <a:xfrm>
              <a:off x="3408" y="3120"/>
              <a:ext cx="240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6" name="Line 45"/>
            <p:cNvSpPr>
              <a:spLocks noChangeShapeType="1"/>
            </p:cNvSpPr>
            <p:nvPr/>
          </p:nvSpPr>
          <p:spPr bwMode="auto">
            <a:xfrm flipV="1">
              <a:off x="3648" y="3072"/>
              <a:ext cx="48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7" name="Line 46"/>
            <p:cNvSpPr>
              <a:spLocks noChangeShapeType="1"/>
            </p:cNvSpPr>
            <p:nvPr/>
          </p:nvSpPr>
          <p:spPr bwMode="auto">
            <a:xfrm>
              <a:off x="3552" y="2784"/>
              <a:ext cx="144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8" name="Line 47"/>
            <p:cNvSpPr>
              <a:spLocks noChangeShapeType="1"/>
            </p:cNvSpPr>
            <p:nvPr/>
          </p:nvSpPr>
          <p:spPr bwMode="auto">
            <a:xfrm flipV="1">
              <a:off x="3408" y="3072"/>
              <a:ext cx="288" cy="4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9" name="Line 48"/>
            <p:cNvSpPr>
              <a:spLocks noChangeShapeType="1"/>
            </p:cNvSpPr>
            <p:nvPr/>
          </p:nvSpPr>
          <p:spPr bwMode="auto">
            <a:xfrm flipV="1">
              <a:off x="3696" y="2736"/>
              <a:ext cx="144" cy="33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0" name="Line 49"/>
            <p:cNvSpPr>
              <a:spLocks noChangeShapeType="1"/>
            </p:cNvSpPr>
            <p:nvPr/>
          </p:nvSpPr>
          <p:spPr bwMode="auto">
            <a:xfrm flipV="1">
              <a:off x="3648" y="2928"/>
              <a:ext cx="288" cy="14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1" name="Line 50"/>
            <p:cNvSpPr>
              <a:spLocks noChangeShapeType="1"/>
            </p:cNvSpPr>
            <p:nvPr/>
          </p:nvSpPr>
          <p:spPr bwMode="auto">
            <a:xfrm flipH="1">
              <a:off x="3600" y="3216"/>
              <a:ext cx="336" cy="9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2" name="Line 51"/>
            <p:cNvSpPr>
              <a:spLocks noChangeShapeType="1"/>
            </p:cNvSpPr>
            <p:nvPr/>
          </p:nvSpPr>
          <p:spPr bwMode="auto">
            <a:xfrm flipH="1">
              <a:off x="3408" y="2736"/>
              <a:ext cx="432" cy="38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3" name="Line 52"/>
            <p:cNvSpPr>
              <a:spLocks noChangeShapeType="1"/>
            </p:cNvSpPr>
            <p:nvPr/>
          </p:nvSpPr>
          <p:spPr bwMode="auto">
            <a:xfrm>
              <a:off x="3408" y="3120"/>
              <a:ext cx="528" cy="9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4" name="Line 53"/>
            <p:cNvSpPr>
              <a:spLocks noChangeShapeType="1"/>
            </p:cNvSpPr>
            <p:nvPr/>
          </p:nvSpPr>
          <p:spPr bwMode="auto">
            <a:xfrm flipV="1">
              <a:off x="1536" y="2832"/>
              <a:ext cx="1728" cy="48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5" name="Line 54"/>
            <p:cNvSpPr>
              <a:spLocks noChangeShapeType="1"/>
            </p:cNvSpPr>
            <p:nvPr/>
          </p:nvSpPr>
          <p:spPr bwMode="auto">
            <a:xfrm flipV="1">
              <a:off x="1488" y="3120"/>
              <a:ext cx="1920" cy="43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42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75CD1A-59E0-4798-AF03-B86EE7D1F3BD}" type="slidenum">
              <a:rPr lang="en-US" smtClean="0">
                <a:solidFill>
                  <a:srgbClr val="003366"/>
                </a:solidFill>
              </a:rPr>
              <a:pPr/>
              <a:t>51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Let </a:t>
            </a:r>
            <a:r>
              <a:rPr lang="en-US" smtClean="0">
                <a:solidFill>
                  <a:schemeClr val="hlink"/>
                </a:solidFill>
              </a:rPr>
              <a:t>G = (V,E)</a:t>
            </a:r>
            <a:r>
              <a:rPr lang="en-US" smtClean="0"/>
              <a:t> be a graph. Each </a:t>
            </a:r>
            <a:r>
              <a:rPr lang="en-US" smtClean="0">
                <a:solidFill>
                  <a:schemeClr val="hlink"/>
                </a:solidFill>
              </a:rPr>
              <a:t>edge (u,v)</a:t>
            </a:r>
            <a:r>
              <a:rPr lang="en-US" smtClean="0"/>
              <a:t> has a </a:t>
            </a:r>
            <a:r>
              <a:rPr lang="en-US" smtClean="0">
                <a:solidFill>
                  <a:schemeClr val="hlink"/>
                </a:solidFill>
              </a:rPr>
              <a:t>weight w(u,v)</a:t>
            </a:r>
            <a:r>
              <a:rPr lang="en-US" smtClean="0"/>
              <a:t> that represents the similarity between u and v.</a:t>
            </a:r>
          </a:p>
          <a:p>
            <a:pPr eaLnBrk="1" hangingPunct="1"/>
            <a:r>
              <a:rPr lang="en-US" smtClean="0"/>
              <a:t>Graph G can be broken into 2 disjoint graphs with node sets A and B by removing edges that connect these sets.</a:t>
            </a:r>
          </a:p>
          <a:p>
            <a:pPr eaLnBrk="1" hangingPunct="1"/>
            <a:r>
              <a:rPr lang="en-US" smtClean="0"/>
              <a:t>Let cut(A,B) = </a:t>
            </a:r>
            <a:r>
              <a:rPr lang="en-US" sz="4000" smtClean="0">
                <a:sym typeface="Symbol" pitchFamily="18" charset="2"/>
              </a:rPr>
              <a:t></a:t>
            </a:r>
            <a:r>
              <a:rPr lang="en-US" smtClean="0"/>
              <a:t>     w(u,v).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One way to segment G is to find the </a:t>
            </a:r>
            <a:r>
              <a:rPr lang="en-US" smtClean="0">
                <a:solidFill>
                  <a:schemeClr val="hlink"/>
                </a:solidFill>
              </a:rPr>
              <a:t>minimum cut</a:t>
            </a:r>
            <a:r>
              <a:rPr lang="en-US" smtClean="0"/>
              <a:t>.</a:t>
            </a:r>
          </a:p>
        </p:txBody>
      </p:sp>
      <p:sp>
        <p:nvSpPr>
          <p:cNvPr id="54279" name="Rectangle 4"/>
          <p:cNvSpPr>
            <a:spLocks noChangeArrowheads="1"/>
          </p:cNvSpPr>
          <p:nvPr/>
        </p:nvSpPr>
        <p:spPr bwMode="auto">
          <a:xfrm>
            <a:off x="2700338" y="4646613"/>
            <a:ext cx="1165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</a:rPr>
              <a:t>u</a:t>
            </a:r>
            <a:r>
              <a:rPr lang="en-US">
                <a:solidFill>
                  <a:srgbClr val="003366"/>
                </a:solidFill>
                <a:sym typeface="Symbol" pitchFamily="18" charset="2"/>
              </a:rPr>
              <a:t>A, vB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529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Problem with minimum cut: weight of cut proportional to number of edges in the cut; tends to produce small, isolated components.</a:t>
            </a:r>
          </a:p>
        </p:txBody>
      </p:sp>
      <p:sp>
        <p:nvSpPr>
          <p:cNvPr id="5530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530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530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CD813A4-CBAA-405E-91DA-C4C863649A0C}" type="slidenum">
              <a:rPr lang="en-US" smtClean="0">
                <a:solidFill>
                  <a:srgbClr val="003366"/>
                </a:solidFill>
              </a:rPr>
              <a:pPr/>
              <a:t>52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5303" name="Picture 5" descr="bad_c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565400"/>
            <a:ext cx="5976938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632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C0075AD-B5BF-4888-B4F3-1C312E996E22}" type="slidenum">
              <a:rPr lang="en-US" smtClean="0">
                <a:solidFill>
                  <a:srgbClr val="003366"/>
                </a:solidFill>
              </a:rPr>
              <a:pPr/>
              <a:t>53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63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Shi and Malik proposed the </a:t>
            </a:r>
            <a:r>
              <a:rPr lang="en-US" smtClean="0">
                <a:solidFill>
                  <a:schemeClr val="hlink"/>
                </a:solidFill>
              </a:rPr>
              <a:t>normalized cut</a:t>
            </a:r>
            <a:r>
              <a:rPr lang="en-US" smtClean="0"/>
              <a:t>.</a:t>
            </a:r>
          </a:p>
        </p:txBody>
      </p:sp>
      <p:sp>
        <p:nvSpPr>
          <p:cNvPr id="56327" name="Text Box 4"/>
          <p:cNvSpPr txBox="1">
            <a:spLocks noChangeArrowheads="1"/>
          </p:cNvSpPr>
          <p:nvPr/>
        </p:nvSpPr>
        <p:spPr bwMode="auto">
          <a:xfrm>
            <a:off x="971550" y="2492375"/>
            <a:ext cx="5943600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</a:rPr>
              <a:t>                     cut(A,B)             cut(A,B)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</a:rPr>
              <a:t>Ncut(A,B) =  ---------------  +  ---------------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</a:rPr>
              <a:t>                    assoc(A,V)         assoc(B,V)</a:t>
            </a:r>
          </a:p>
        </p:txBody>
      </p:sp>
      <p:sp>
        <p:nvSpPr>
          <p:cNvPr id="56328" name="Text Box 5"/>
          <p:cNvSpPr txBox="1">
            <a:spLocks noChangeArrowheads="1"/>
          </p:cNvSpPr>
          <p:nvPr/>
        </p:nvSpPr>
        <p:spPr bwMode="auto">
          <a:xfrm>
            <a:off x="931863" y="4157663"/>
            <a:ext cx="3640137" cy="1076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</a:rPr>
              <a:t>assoc(A,V) = </a:t>
            </a:r>
            <a:r>
              <a:rPr lang="en-US" sz="4000">
                <a:solidFill>
                  <a:srgbClr val="003366"/>
                </a:solidFill>
                <a:sym typeface="Symbol" pitchFamily="18" charset="2"/>
              </a:rPr>
              <a:t></a:t>
            </a:r>
            <a:r>
              <a:rPr lang="en-US" sz="2400">
                <a:solidFill>
                  <a:srgbClr val="003366"/>
                </a:solidFill>
              </a:rPr>
              <a:t>     w(u,t)</a:t>
            </a:r>
            <a:br>
              <a:rPr lang="en-US" sz="2400">
                <a:solidFill>
                  <a:srgbClr val="003366"/>
                </a:solidFill>
              </a:rPr>
            </a:br>
            <a:r>
              <a:rPr lang="en-US" sz="2400">
                <a:solidFill>
                  <a:srgbClr val="003366"/>
                </a:solidFill>
              </a:rPr>
              <a:t>               </a:t>
            </a:r>
            <a:r>
              <a:rPr lang="en-US" sz="2000">
                <a:solidFill>
                  <a:srgbClr val="003366"/>
                </a:solidFill>
              </a:rPr>
              <a:t>u</a:t>
            </a:r>
            <a:r>
              <a:rPr lang="en-US" sz="2000">
                <a:solidFill>
                  <a:srgbClr val="003366"/>
                </a:solidFill>
                <a:sym typeface="Symbol" pitchFamily="18" charset="2"/>
              </a:rPr>
              <a:t>A, tV</a:t>
            </a:r>
            <a:endParaRPr lang="en-US" sz="2400">
              <a:solidFill>
                <a:srgbClr val="003366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56329" name="Text Box 6"/>
          <p:cNvSpPr txBox="1">
            <a:spLocks noChangeArrowheads="1"/>
          </p:cNvSpPr>
          <p:nvPr/>
        </p:nvSpPr>
        <p:spPr bwMode="auto">
          <a:xfrm>
            <a:off x="5148263" y="4300538"/>
            <a:ext cx="3084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How much is A connected</a:t>
            </a:r>
          </a:p>
          <a:p>
            <a:pPr eaLnBrk="1" hangingPunct="1"/>
            <a:r>
              <a:rPr lang="en-US" sz="2000">
                <a:solidFill>
                  <a:srgbClr val="003366"/>
                </a:solidFill>
              </a:rPr>
              <a:t>to the graph as a whole</a:t>
            </a:r>
          </a:p>
        </p:txBody>
      </p:sp>
      <p:sp>
        <p:nvSpPr>
          <p:cNvPr id="56330" name="Text Box 7"/>
          <p:cNvSpPr txBox="1">
            <a:spLocks noChangeArrowheads="1"/>
          </p:cNvSpPr>
          <p:nvPr/>
        </p:nvSpPr>
        <p:spPr bwMode="auto">
          <a:xfrm>
            <a:off x="7078663" y="2716213"/>
            <a:ext cx="1433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003366"/>
                </a:solidFill>
              </a:rPr>
              <a:t>Normalized</a:t>
            </a:r>
          </a:p>
          <a:p>
            <a:pPr algn="ctr" eaLnBrk="1" hangingPunct="1"/>
            <a:r>
              <a:rPr lang="en-US" sz="2000">
                <a:solidFill>
                  <a:srgbClr val="003366"/>
                </a:solidFill>
              </a:rPr>
              <a:t>cut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2644BF1-21A2-4957-A1EE-1B0102939265}" type="slidenum">
              <a:rPr lang="en-US" smtClean="0">
                <a:solidFill>
                  <a:srgbClr val="003366"/>
                </a:solidFill>
              </a:rPr>
              <a:pPr/>
              <a:t>54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7350" name="Line 5"/>
          <p:cNvSpPr>
            <a:spLocks noChangeShapeType="1"/>
          </p:cNvSpPr>
          <p:nvPr/>
        </p:nvSpPr>
        <p:spPr bwMode="auto">
          <a:xfrm>
            <a:off x="1785938" y="2628900"/>
            <a:ext cx="914400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1" name="Line 6"/>
          <p:cNvSpPr>
            <a:spLocks noChangeShapeType="1"/>
          </p:cNvSpPr>
          <p:nvPr/>
        </p:nvSpPr>
        <p:spPr bwMode="auto">
          <a:xfrm>
            <a:off x="1862138" y="2628900"/>
            <a:ext cx="0" cy="7620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2" name="Line 7"/>
          <p:cNvSpPr>
            <a:spLocks noChangeShapeType="1"/>
          </p:cNvSpPr>
          <p:nvPr/>
        </p:nvSpPr>
        <p:spPr bwMode="auto">
          <a:xfrm>
            <a:off x="2624138" y="2705100"/>
            <a:ext cx="0" cy="6858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3" name="Line 8"/>
          <p:cNvSpPr>
            <a:spLocks noChangeShapeType="1"/>
          </p:cNvSpPr>
          <p:nvPr/>
        </p:nvSpPr>
        <p:spPr bwMode="auto">
          <a:xfrm>
            <a:off x="1862138" y="3390900"/>
            <a:ext cx="762000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4" name="Line 9"/>
          <p:cNvSpPr>
            <a:spLocks noChangeShapeType="1"/>
          </p:cNvSpPr>
          <p:nvPr/>
        </p:nvSpPr>
        <p:spPr bwMode="auto">
          <a:xfrm>
            <a:off x="1858963" y="3279775"/>
            <a:ext cx="387350" cy="67945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5" name="Line 10"/>
          <p:cNvSpPr>
            <a:spLocks noChangeShapeType="1"/>
          </p:cNvSpPr>
          <p:nvPr/>
        </p:nvSpPr>
        <p:spPr bwMode="auto">
          <a:xfrm flipH="1">
            <a:off x="2319338" y="3314700"/>
            <a:ext cx="381000" cy="6858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6" name="Text Box 11"/>
          <p:cNvSpPr txBox="1">
            <a:spLocks noChangeArrowheads="1"/>
          </p:cNvSpPr>
          <p:nvPr/>
        </p:nvSpPr>
        <p:spPr bwMode="auto">
          <a:xfrm>
            <a:off x="2090738" y="2212975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57" name="Text Box 12"/>
          <p:cNvSpPr txBox="1">
            <a:spLocks noChangeArrowheads="1"/>
          </p:cNvSpPr>
          <p:nvPr/>
        </p:nvSpPr>
        <p:spPr bwMode="auto">
          <a:xfrm>
            <a:off x="14811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58" name="Text Box 13"/>
          <p:cNvSpPr txBox="1">
            <a:spLocks noChangeArrowheads="1"/>
          </p:cNvSpPr>
          <p:nvPr/>
        </p:nvSpPr>
        <p:spPr bwMode="auto">
          <a:xfrm>
            <a:off x="27003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59" name="Text Box 14"/>
          <p:cNvSpPr txBox="1">
            <a:spLocks noChangeArrowheads="1"/>
          </p:cNvSpPr>
          <p:nvPr/>
        </p:nvSpPr>
        <p:spPr bwMode="auto">
          <a:xfrm>
            <a:off x="1693863" y="34734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60" name="Text Box 15"/>
          <p:cNvSpPr txBox="1">
            <a:spLocks noChangeArrowheads="1"/>
          </p:cNvSpPr>
          <p:nvPr/>
        </p:nvSpPr>
        <p:spPr bwMode="auto">
          <a:xfrm>
            <a:off x="2532063" y="34734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61" name="Text Box 16"/>
          <p:cNvSpPr txBox="1">
            <a:spLocks noChangeArrowheads="1"/>
          </p:cNvSpPr>
          <p:nvPr/>
        </p:nvSpPr>
        <p:spPr bwMode="auto">
          <a:xfrm>
            <a:off x="2090738" y="30019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4</a:t>
            </a:r>
          </a:p>
        </p:txBody>
      </p:sp>
      <p:sp>
        <p:nvSpPr>
          <p:cNvPr id="57362" name="Freeform 17"/>
          <p:cNvSpPr>
            <a:spLocks/>
          </p:cNvSpPr>
          <p:nvPr/>
        </p:nvSpPr>
        <p:spPr bwMode="auto">
          <a:xfrm>
            <a:off x="1150938" y="2578100"/>
            <a:ext cx="1168400" cy="1473200"/>
          </a:xfrm>
          <a:custGeom>
            <a:avLst/>
            <a:gdLst>
              <a:gd name="T0" fmla="*/ 2147483647 w 736"/>
              <a:gd name="T1" fmla="*/ 2147483647 h 928"/>
              <a:gd name="T2" fmla="*/ 2147483647 w 736"/>
              <a:gd name="T3" fmla="*/ 2147483647 h 928"/>
              <a:gd name="T4" fmla="*/ 2147483647 w 736"/>
              <a:gd name="T5" fmla="*/ 2147483647 h 928"/>
              <a:gd name="T6" fmla="*/ 2147483647 w 736"/>
              <a:gd name="T7" fmla="*/ 2147483647 h 928"/>
              <a:gd name="T8" fmla="*/ 0 60000 65536"/>
              <a:gd name="T9" fmla="*/ 0 60000 65536"/>
              <a:gd name="T10" fmla="*/ 0 60000 65536"/>
              <a:gd name="T11" fmla="*/ 0 60000 65536"/>
              <a:gd name="T12" fmla="*/ 0 w 736"/>
              <a:gd name="T13" fmla="*/ 0 h 928"/>
              <a:gd name="T14" fmla="*/ 736 w 736"/>
              <a:gd name="T15" fmla="*/ 928 h 9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6" h="928">
                <a:moveTo>
                  <a:pt x="448" y="32"/>
                </a:moveTo>
                <a:cubicBezTo>
                  <a:pt x="284" y="16"/>
                  <a:pt x="120" y="0"/>
                  <a:pt x="64" y="128"/>
                </a:cubicBezTo>
                <a:cubicBezTo>
                  <a:pt x="8" y="256"/>
                  <a:pt x="0" y="672"/>
                  <a:pt x="112" y="800"/>
                </a:cubicBezTo>
                <a:cubicBezTo>
                  <a:pt x="224" y="928"/>
                  <a:pt x="632" y="880"/>
                  <a:pt x="736" y="896"/>
                </a:cubicBezTo>
              </a:path>
            </a:pathLst>
          </a:cu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3" name="Freeform 18"/>
          <p:cNvSpPr>
            <a:spLocks/>
          </p:cNvSpPr>
          <p:nvPr/>
        </p:nvSpPr>
        <p:spPr bwMode="auto">
          <a:xfrm>
            <a:off x="2319338" y="2628900"/>
            <a:ext cx="1066800" cy="1371600"/>
          </a:xfrm>
          <a:custGeom>
            <a:avLst/>
            <a:gdLst>
              <a:gd name="T0" fmla="*/ 2147483647 w 672"/>
              <a:gd name="T1" fmla="*/ 0 h 864"/>
              <a:gd name="T2" fmla="*/ 2147483647 w 672"/>
              <a:gd name="T3" fmla="*/ 2147483647 h 864"/>
              <a:gd name="T4" fmla="*/ 2147483647 w 672"/>
              <a:gd name="T5" fmla="*/ 2147483647 h 864"/>
              <a:gd name="T6" fmla="*/ 0 w 672"/>
              <a:gd name="T7" fmla="*/ 2147483647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672"/>
              <a:gd name="T13" fmla="*/ 0 h 864"/>
              <a:gd name="T14" fmla="*/ 672 w 672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" h="864">
                <a:moveTo>
                  <a:pt x="240" y="0"/>
                </a:moveTo>
                <a:cubicBezTo>
                  <a:pt x="380" y="12"/>
                  <a:pt x="520" y="24"/>
                  <a:pt x="576" y="144"/>
                </a:cubicBezTo>
                <a:cubicBezTo>
                  <a:pt x="632" y="264"/>
                  <a:pt x="672" y="600"/>
                  <a:pt x="576" y="720"/>
                </a:cubicBezTo>
                <a:cubicBezTo>
                  <a:pt x="480" y="840"/>
                  <a:pt x="96" y="840"/>
                  <a:pt x="0" y="864"/>
                </a:cubicBezTo>
              </a:path>
            </a:pathLst>
          </a:cu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4" name="Text Box 19"/>
          <p:cNvSpPr txBox="1">
            <a:spLocks noChangeArrowheads="1"/>
          </p:cNvSpPr>
          <p:nvPr/>
        </p:nvSpPr>
        <p:spPr bwMode="auto">
          <a:xfrm>
            <a:off x="871538" y="30781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1</a:t>
            </a:r>
          </a:p>
        </p:txBody>
      </p:sp>
      <p:sp>
        <p:nvSpPr>
          <p:cNvPr id="57365" name="Text Box 20"/>
          <p:cNvSpPr txBox="1">
            <a:spLocks noChangeArrowheads="1"/>
          </p:cNvSpPr>
          <p:nvPr/>
        </p:nvSpPr>
        <p:spPr bwMode="auto">
          <a:xfrm>
            <a:off x="3294063" y="30162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3</a:t>
            </a:r>
          </a:p>
        </p:txBody>
      </p:sp>
      <p:sp>
        <p:nvSpPr>
          <p:cNvPr id="57366" name="Line 21"/>
          <p:cNvSpPr>
            <a:spLocks noChangeShapeType="1"/>
          </p:cNvSpPr>
          <p:nvPr/>
        </p:nvSpPr>
        <p:spPr bwMode="auto">
          <a:xfrm>
            <a:off x="5519738" y="2552700"/>
            <a:ext cx="0" cy="8382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7" name="Line 22"/>
          <p:cNvSpPr>
            <a:spLocks noChangeShapeType="1"/>
          </p:cNvSpPr>
          <p:nvPr/>
        </p:nvSpPr>
        <p:spPr bwMode="auto">
          <a:xfrm>
            <a:off x="6434138" y="2628900"/>
            <a:ext cx="0" cy="8382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8" name="Line 23"/>
          <p:cNvSpPr>
            <a:spLocks noChangeShapeType="1"/>
          </p:cNvSpPr>
          <p:nvPr/>
        </p:nvSpPr>
        <p:spPr bwMode="auto">
          <a:xfrm>
            <a:off x="5519738" y="2628900"/>
            <a:ext cx="990600" cy="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9" name="Line 24"/>
          <p:cNvSpPr>
            <a:spLocks noChangeShapeType="1"/>
          </p:cNvSpPr>
          <p:nvPr/>
        </p:nvSpPr>
        <p:spPr bwMode="auto">
          <a:xfrm>
            <a:off x="5519738" y="3467100"/>
            <a:ext cx="914400" cy="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70" name="Line 25"/>
          <p:cNvSpPr>
            <a:spLocks noChangeShapeType="1"/>
          </p:cNvSpPr>
          <p:nvPr/>
        </p:nvSpPr>
        <p:spPr bwMode="auto">
          <a:xfrm flipH="1">
            <a:off x="5443538" y="2628900"/>
            <a:ext cx="990600" cy="8382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71" name="Line 26"/>
          <p:cNvSpPr>
            <a:spLocks noChangeShapeType="1"/>
          </p:cNvSpPr>
          <p:nvPr/>
        </p:nvSpPr>
        <p:spPr bwMode="auto">
          <a:xfrm>
            <a:off x="5443538" y="2552700"/>
            <a:ext cx="990600" cy="9144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72" name="Text Box 27"/>
          <p:cNvSpPr txBox="1">
            <a:spLocks noChangeArrowheads="1"/>
          </p:cNvSpPr>
          <p:nvPr/>
        </p:nvSpPr>
        <p:spPr bwMode="auto">
          <a:xfrm>
            <a:off x="5732463" y="2128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sz="2400"/>
          </a:p>
        </p:txBody>
      </p:sp>
      <p:sp>
        <p:nvSpPr>
          <p:cNvPr id="57373" name="Text Box 29"/>
          <p:cNvSpPr txBox="1">
            <a:spLocks noChangeArrowheads="1"/>
          </p:cNvSpPr>
          <p:nvPr/>
        </p:nvSpPr>
        <p:spPr bwMode="auto">
          <a:xfrm>
            <a:off x="5824538" y="21637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4" name="Text Box 30"/>
          <p:cNvSpPr txBox="1">
            <a:spLocks noChangeArrowheads="1"/>
          </p:cNvSpPr>
          <p:nvPr/>
        </p:nvSpPr>
        <p:spPr bwMode="auto">
          <a:xfrm>
            <a:off x="52149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5" name="Text Box 31"/>
          <p:cNvSpPr txBox="1">
            <a:spLocks noChangeArrowheads="1"/>
          </p:cNvSpPr>
          <p:nvPr/>
        </p:nvSpPr>
        <p:spPr bwMode="auto">
          <a:xfrm>
            <a:off x="64341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6" name="Text Box 32"/>
          <p:cNvSpPr txBox="1">
            <a:spLocks noChangeArrowheads="1"/>
          </p:cNvSpPr>
          <p:nvPr/>
        </p:nvSpPr>
        <p:spPr bwMode="auto">
          <a:xfrm>
            <a:off x="5824538" y="3535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3</a:t>
            </a:r>
          </a:p>
        </p:txBody>
      </p:sp>
      <p:sp>
        <p:nvSpPr>
          <p:cNvPr id="57377" name="Text Box 33"/>
          <p:cNvSpPr txBox="1">
            <a:spLocks noChangeArrowheads="1"/>
          </p:cNvSpPr>
          <p:nvPr/>
        </p:nvSpPr>
        <p:spPr bwMode="auto">
          <a:xfrm>
            <a:off x="5672138" y="26209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8" name="Text Box 34"/>
          <p:cNvSpPr txBox="1">
            <a:spLocks noChangeArrowheads="1"/>
          </p:cNvSpPr>
          <p:nvPr/>
        </p:nvSpPr>
        <p:spPr bwMode="auto">
          <a:xfrm>
            <a:off x="5656263" y="30162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9" name="Line 35"/>
          <p:cNvSpPr>
            <a:spLocks noChangeShapeType="1"/>
          </p:cNvSpPr>
          <p:nvPr/>
        </p:nvSpPr>
        <p:spPr bwMode="auto">
          <a:xfrm>
            <a:off x="2700338" y="2628900"/>
            <a:ext cx="2819400" cy="0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80" name="Line 36"/>
          <p:cNvSpPr>
            <a:spLocks noChangeShapeType="1"/>
          </p:cNvSpPr>
          <p:nvPr/>
        </p:nvSpPr>
        <p:spPr bwMode="auto">
          <a:xfrm>
            <a:off x="2700338" y="2628900"/>
            <a:ext cx="2819400" cy="762000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81" name="Text Box 38"/>
          <p:cNvSpPr txBox="1">
            <a:spLocks noChangeArrowheads="1"/>
          </p:cNvSpPr>
          <p:nvPr/>
        </p:nvSpPr>
        <p:spPr bwMode="auto">
          <a:xfrm>
            <a:off x="4208463" y="21780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82" name="Text Box 39"/>
          <p:cNvSpPr txBox="1">
            <a:spLocks noChangeArrowheads="1"/>
          </p:cNvSpPr>
          <p:nvPr/>
        </p:nvSpPr>
        <p:spPr bwMode="auto">
          <a:xfrm>
            <a:off x="4148138" y="30781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1</a:t>
            </a:r>
          </a:p>
        </p:txBody>
      </p:sp>
      <p:sp>
        <p:nvSpPr>
          <p:cNvPr id="57383" name="Text Box 40"/>
          <p:cNvSpPr txBox="1">
            <a:spLocks noChangeArrowheads="1"/>
          </p:cNvSpPr>
          <p:nvPr/>
        </p:nvSpPr>
        <p:spPr bwMode="auto">
          <a:xfrm>
            <a:off x="4117975" y="4318000"/>
            <a:ext cx="40544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</a:rPr>
              <a:t>                      3             3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</a:rPr>
              <a:t>Ncut(A,B) =  -------  +  ------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</a:rPr>
              <a:t>                     21           16</a:t>
            </a:r>
          </a:p>
        </p:txBody>
      </p:sp>
      <p:sp>
        <p:nvSpPr>
          <p:cNvPr id="57384" name="Text Box 41"/>
          <p:cNvSpPr txBox="1">
            <a:spLocks noChangeArrowheads="1"/>
          </p:cNvSpPr>
          <p:nvPr/>
        </p:nvSpPr>
        <p:spPr bwMode="auto">
          <a:xfrm>
            <a:off x="1008063" y="1824038"/>
            <a:ext cx="366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00CC"/>
                </a:solidFill>
              </a:rPr>
              <a:t>A</a:t>
            </a:r>
          </a:p>
        </p:txBody>
      </p:sp>
      <p:sp>
        <p:nvSpPr>
          <p:cNvPr id="57385" name="Text Box 42"/>
          <p:cNvSpPr txBox="1">
            <a:spLocks noChangeArrowheads="1"/>
          </p:cNvSpPr>
          <p:nvPr/>
        </p:nvSpPr>
        <p:spPr bwMode="auto">
          <a:xfrm>
            <a:off x="6342063" y="1747838"/>
            <a:ext cx="363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8080"/>
                </a:solidFill>
              </a:rPr>
              <a:t>B</a:t>
            </a:r>
          </a:p>
        </p:txBody>
      </p:sp>
      <p:sp>
        <p:nvSpPr>
          <p:cNvPr id="57386" name="Oval 43"/>
          <p:cNvSpPr>
            <a:spLocks noChangeArrowheads="1"/>
          </p:cNvSpPr>
          <p:nvPr/>
        </p:nvSpPr>
        <p:spPr bwMode="auto">
          <a:xfrm>
            <a:off x="1709738" y="25527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7" name="Oval 44"/>
          <p:cNvSpPr>
            <a:spLocks noChangeArrowheads="1"/>
          </p:cNvSpPr>
          <p:nvPr/>
        </p:nvSpPr>
        <p:spPr bwMode="auto">
          <a:xfrm>
            <a:off x="2547938" y="25527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8" name="Oval 45"/>
          <p:cNvSpPr>
            <a:spLocks noChangeArrowheads="1"/>
          </p:cNvSpPr>
          <p:nvPr/>
        </p:nvSpPr>
        <p:spPr bwMode="auto">
          <a:xfrm>
            <a:off x="1709738" y="32385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9" name="Oval 46"/>
          <p:cNvSpPr>
            <a:spLocks noChangeArrowheads="1"/>
          </p:cNvSpPr>
          <p:nvPr/>
        </p:nvSpPr>
        <p:spPr bwMode="auto">
          <a:xfrm>
            <a:off x="2547938" y="32385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0" name="Oval 47"/>
          <p:cNvSpPr>
            <a:spLocks noChangeArrowheads="1"/>
          </p:cNvSpPr>
          <p:nvPr/>
        </p:nvSpPr>
        <p:spPr bwMode="auto">
          <a:xfrm>
            <a:off x="2166938" y="38481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1" name="Oval 48"/>
          <p:cNvSpPr>
            <a:spLocks noChangeArrowheads="1"/>
          </p:cNvSpPr>
          <p:nvPr/>
        </p:nvSpPr>
        <p:spPr bwMode="auto">
          <a:xfrm>
            <a:off x="5367338" y="24765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2" name="Oval 49"/>
          <p:cNvSpPr>
            <a:spLocks noChangeArrowheads="1"/>
          </p:cNvSpPr>
          <p:nvPr/>
        </p:nvSpPr>
        <p:spPr bwMode="auto">
          <a:xfrm>
            <a:off x="6357938" y="24765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3" name="Oval 50"/>
          <p:cNvSpPr>
            <a:spLocks noChangeArrowheads="1"/>
          </p:cNvSpPr>
          <p:nvPr/>
        </p:nvSpPr>
        <p:spPr bwMode="auto">
          <a:xfrm>
            <a:off x="5367338" y="33147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4" name="Oval 51"/>
          <p:cNvSpPr>
            <a:spLocks noChangeArrowheads="1"/>
          </p:cNvSpPr>
          <p:nvPr/>
        </p:nvSpPr>
        <p:spPr bwMode="auto">
          <a:xfrm>
            <a:off x="6357938" y="33147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83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83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3D77A46-F442-47EC-B5D7-2ACA1CA82F6F}" type="slidenum">
              <a:rPr lang="en-US" smtClean="0">
                <a:solidFill>
                  <a:srgbClr val="003366"/>
                </a:solidFill>
              </a:rPr>
              <a:pPr/>
              <a:t>55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83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Shi and Malik turned graph cuts into an eigenvector/eigenvalue problem.</a:t>
            </a:r>
          </a:p>
          <a:p>
            <a:pPr eaLnBrk="1" hangingPunct="1"/>
            <a:r>
              <a:rPr lang="en-US" smtClean="0"/>
              <a:t>Set up a weighted graph G=(V,E).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V</a:t>
            </a:r>
            <a:r>
              <a:rPr lang="en-US" smtClean="0"/>
              <a:t> is the set of (N) pixels.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E</a:t>
            </a:r>
            <a:r>
              <a:rPr lang="en-US" smtClean="0"/>
              <a:t> is a set of weighted edges (weight w</a:t>
            </a:r>
            <a:r>
              <a:rPr lang="en-US" baseline="-25000" smtClean="0"/>
              <a:t>ij</a:t>
            </a:r>
            <a:r>
              <a:rPr lang="en-US" smtClean="0"/>
              <a:t> gives the similarity between nodes i and j).</a:t>
            </a:r>
          </a:p>
          <a:p>
            <a:pPr lvl="1" eaLnBrk="1" hangingPunct="1"/>
            <a:r>
              <a:rPr lang="en-US" smtClean="0"/>
              <a:t>Length N vector </a:t>
            </a:r>
            <a:r>
              <a:rPr lang="en-US" smtClean="0">
                <a:solidFill>
                  <a:schemeClr val="hlink"/>
                </a:solidFill>
              </a:rPr>
              <a:t>d</a:t>
            </a:r>
            <a:r>
              <a:rPr lang="en-US" smtClean="0"/>
              <a:t>: d</a:t>
            </a:r>
            <a:r>
              <a:rPr lang="en-US" baseline="-25000" smtClean="0"/>
              <a:t>i</a:t>
            </a:r>
            <a:r>
              <a:rPr lang="en-US" smtClean="0"/>
              <a:t> is the sum of the weights from node i to all other nodes.</a:t>
            </a:r>
          </a:p>
          <a:p>
            <a:pPr lvl="1" eaLnBrk="1" hangingPunct="1"/>
            <a:r>
              <a:rPr lang="en-US" smtClean="0"/>
              <a:t>N x N matrix </a:t>
            </a:r>
            <a:r>
              <a:rPr lang="en-US" smtClean="0">
                <a:solidFill>
                  <a:schemeClr val="hlink"/>
                </a:solidFill>
              </a:rPr>
              <a:t>D</a:t>
            </a:r>
            <a:r>
              <a:rPr lang="en-US" smtClean="0"/>
              <a:t>: D is a diagonal matrix with d on its diagonal.</a:t>
            </a:r>
          </a:p>
          <a:p>
            <a:pPr lvl="1" eaLnBrk="1" hangingPunct="1"/>
            <a:r>
              <a:rPr lang="en-US" smtClean="0"/>
              <a:t>N x N symmetric matrix </a:t>
            </a:r>
            <a:r>
              <a:rPr lang="en-US" smtClean="0">
                <a:solidFill>
                  <a:schemeClr val="hlink"/>
                </a:solidFill>
              </a:rPr>
              <a:t>W</a:t>
            </a:r>
            <a:r>
              <a:rPr lang="en-US" smtClean="0"/>
              <a:t>: W</a:t>
            </a:r>
            <a:r>
              <a:rPr lang="en-US" baseline="-25000" smtClean="0"/>
              <a:t>ij</a:t>
            </a:r>
            <a:r>
              <a:rPr lang="en-US" smtClean="0"/>
              <a:t> = w</a:t>
            </a:r>
            <a:r>
              <a:rPr lang="en-US" baseline="-25000" smtClean="0"/>
              <a:t>ij</a:t>
            </a:r>
            <a:r>
              <a:rPr lang="en-US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93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93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5400219-E7F7-4240-A48F-0FE7EB28C68C}" type="slidenum">
              <a:rPr lang="en-US" smtClean="0">
                <a:solidFill>
                  <a:srgbClr val="003366"/>
                </a:solidFill>
              </a:rPr>
              <a:pPr/>
              <a:t>56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93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Let x be a characteristic vector of a set A of nodes.</a:t>
            </a:r>
          </a:p>
          <a:p>
            <a:pPr lvl="1" eaLnBrk="1" hangingPunct="1"/>
            <a:r>
              <a:rPr lang="en-US" sz="2000" smtClean="0"/>
              <a:t>x</a:t>
            </a:r>
            <a:r>
              <a:rPr lang="en-US" sz="2000" baseline="-25000" smtClean="0"/>
              <a:t>i</a:t>
            </a:r>
            <a:r>
              <a:rPr lang="en-US" sz="2000" smtClean="0"/>
              <a:t> = 1 if node i is in a set A</a:t>
            </a:r>
          </a:p>
          <a:p>
            <a:pPr lvl="1" eaLnBrk="1" hangingPunct="1"/>
            <a:r>
              <a:rPr lang="en-US" sz="2000" smtClean="0"/>
              <a:t>x</a:t>
            </a:r>
            <a:r>
              <a:rPr lang="en-US" sz="2000" baseline="-25000" smtClean="0"/>
              <a:t>i</a:t>
            </a:r>
            <a:r>
              <a:rPr lang="en-US" sz="2000" smtClean="0"/>
              <a:t> = -1 otherwise</a:t>
            </a:r>
          </a:p>
          <a:p>
            <a:pPr eaLnBrk="1" hangingPunct="1"/>
            <a:r>
              <a:rPr lang="en-US" sz="2400" smtClean="0"/>
              <a:t>Let y be a continuous approximation to x</a:t>
            </a:r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Solve the system of equations</a:t>
            </a:r>
            <a:br>
              <a:rPr lang="en-US" sz="2400" smtClean="0"/>
            </a:br>
            <a:r>
              <a:rPr lang="en-US" sz="2400" smtClean="0"/>
              <a:t>	(D – W) y = </a:t>
            </a:r>
            <a:r>
              <a:rPr lang="en-US" sz="2400" smtClean="0">
                <a:sym typeface="Symbol" pitchFamily="18" charset="2"/>
              </a:rPr>
              <a:t></a:t>
            </a:r>
            <a:r>
              <a:rPr lang="en-US" sz="2400" smtClean="0"/>
              <a:t> D y</a:t>
            </a:r>
            <a:br>
              <a:rPr lang="en-US" sz="2400" smtClean="0"/>
            </a:br>
            <a:r>
              <a:rPr lang="en-US" sz="2400" smtClean="0"/>
              <a:t>for the eigenvectors y and eigenvalues </a:t>
            </a:r>
            <a:r>
              <a:rPr lang="en-US" sz="2400" smtClean="0">
                <a:sym typeface="Symbol" pitchFamily="18" charset="2"/>
              </a:rPr>
              <a:t></a:t>
            </a:r>
            <a:r>
              <a:rPr lang="en-US" sz="2400" smtClean="0"/>
              <a:t>.</a:t>
            </a:r>
          </a:p>
          <a:p>
            <a:pPr eaLnBrk="1" hangingPunct="1"/>
            <a:r>
              <a:rPr lang="en-US" sz="2400" smtClean="0"/>
              <a:t>Use the eigenvector y with second smallest eigenvalue to bipartition the graph (y </a:t>
            </a:r>
            <a:r>
              <a:rPr lang="en-US" sz="2400" smtClean="0">
                <a:sym typeface="Wingdings" pitchFamily="2" charset="2"/>
              </a:rPr>
              <a:t></a:t>
            </a:r>
            <a:r>
              <a:rPr lang="en-US" sz="2400" smtClean="0"/>
              <a:t> x </a:t>
            </a:r>
            <a:r>
              <a:rPr lang="en-US" sz="2400" smtClean="0">
                <a:sym typeface="Wingdings" pitchFamily="2" charset="2"/>
              </a:rPr>
              <a:t></a:t>
            </a:r>
            <a:r>
              <a:rPr lang="en-US" sz="2400" smtClean="0"/>
              <a:t> A).</a:t>
            </a:r>
          </a:p>
          <a:p>
            <a:pPr eaLnBrk="1" hangingPunct="1"/>
            <a:r>
              <a:rPr lang="en-US" sz="2400" smtClean="0"/>
              <a:t>If further subdivision is merited, repeat recursively.</a:t>
            </a:r>
          </a:p>
        </p:txBody>
      </p:sp>
      <p:pic>
        <p:nvPicPr>
          <p:cNvPr id="593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7" t="54546" r="36717" b="39531"/>
          <a:stretch>
            <a:fillRect/>
          </a:stretch>
        </p:blipFill>
        <p:spPr bwMode="auto">
          <a:xfrm>
            <a:off x="1403350" y="2959100"/>
            <a:ext cx="42481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04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04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F5AFA17-CE1F-437A-AC01-83A5181BDEC8}" type="slidenum">
              <a:rPr lang="en-US" smtClean="0">
                <a:solidFill>
                  <a:srgbClr val="003366"/>
                </a:solidFill>
              </a:rPr>
              <a:pPr/>
              <a:t>57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604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weights w(i,j) can be defined by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w(i,j) = e                *</a:t>
            </a:r>
            <a:br>
              <a:rPr lang="en-US" smtClean="0"/>
            </a:br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where</a:t>
            </a:r>
          </a:p>
          <a:p>
            <a:pPr lvl="1" eaLnBrk="1" hangingPunct="1"/>
            <a:r>
              <a:rPr lang="en-US" smtClean="0"/>
              <a:t>X(i) is the spatial location of node I</a:t>
            </a:r>
          </a:p>
          <a:p>
            <a:pPr lvl="1" eaLnBrk="1" hangingPunct="1"/>
            <a:r>
              <a:rPr lang="en-US" smtClean="0"/>
              <a:t>F(i) is the feature vector for node I</a:t>
            </a:r>
            <a:br>
              <a:rPr lang="en-US" smtClean="0"/>
            </a:br>
            <a:r>
              <a:rPr lang="en-US" smtClean="0"/>
              <a:t>which can be intensity, color, texture, motion…</a:t>
            </a:r>
          </a:p>
          <a:p>
            <a:pPr eaLnBrk="1" hangingPunct="1"/>
            <a:r>
              <a:rPr lang="en-US" smtClean="0"/>
              <a:t>The formula is set up so that w(i,j) is 0 for nodes that are too far apart.</a:t>
            </a:r>
          </a:p>
        </p:txBody>
      </p:sp>
      <p:sp>
        <p:nvSpPr>
          <p:cNvPr id="60423" name="Rectangle 4"/>
          <p:cNvSpPr>
            <a:spLocks noChangeArrowheads="1"/>
          </p:cNvSpPr>
          <p:nvPr/>
        </p:nvSpPr>
        <p:spPr bwMode="auto">
          <a:xfrm>
            <a:off x="2138363" y="2420938"/>
            <a:ext cx="201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003366"/>
                </a:solidFill>
              </a:rPr>
              <a:t>-||F(i)-F(j)||</a:t>
            </a:r>
            <a:r>
              <a:rPr lang="en-US" baseline="30000">
                <a:solidFill>
                  <a:srgbClr val="003366"/>
                </a:solidFill>
              </a:rPr>
              <a:t>2</a:t>
            </a:r>
            <a:r>
              <a:rPr lang="en-US">
                <a:solidFill>
                  <a:srgbClr val="003366"/>
                </a:solidFill>
              </a:rPr>
              <a:t> / </a:t>
            </a:r>
            <a:r>
              <a:rPr lang="en-US">
                <a:solidFill>
                  <a:srgbClr val="003366"/>
                </a:solidFill>
                <a:sym typeface="Symbol" pitchFamily="18" charset="2"/>
              </a:rPr>
              <a:t></a:t>
            </a:r>
            <a:r>
              <a:rPr lang="en-US" baseline="-25000">
                <a:solidFill>
                  <a:srgbClr val="003366"/>
                </a:solidFill>
                <a:sym typeface="Symbol" pitchFamily="18" charset="2"/>
              </a:rPr>
              <a:t>I</a:t>
            </a:r>
            <a:r>
              <a:rPr lang="en-US" baseline="30000">
                <a:solidFill>
                  <a:srgbClr val="003366"/>
                </a:solidFill>
                <a:sym typeface="Symbol" pitchFamily="18" charset="2"/>
              </a:rPr>
              <a:t>2</a:t>
            </a:r>
          </a:p>
        </p:txBody>
      </p:sp>
      <p:grpSp>
        <p:nvGrpSpPr>
          <p:cNvPr id="60424" name="Group 8"/>
          <p:cNvGrpSpPr>
            <a:grpSpLocks/>
          </p:cNvGrpSpPr>
          <p:nvPr/>
        </p:nvGrpSpPr>
        <p:grpSpPr bwMode="auto">
          <a:xfrm>
            <a:off x="4276725" y="2205038"/>
            <a:ext cx="4795838" cy="1008062"/>
            <a:chOff x="2694" y="1117"/>
            <a:chExt cx="3021" cy="635"/>
          </a:xfrm>
        </p:grpSpPr>
        <p:sp>
          <p:nvSpPr>
            <p:cNvPr id="60425" name="Text Box 5"/>
            <p:cNvSpPr txBox="1">
              <a:spLocks noChangeArrowheads="1"/>
            </p:cNvSpPr>
            <p:nvPr/>
          </p:nvSpPr>
          <p:spPr bwMode="auto">
            <a:xfrm>
              <a:off x="2756" y="1234"/>
              <a:ext cx="295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e                    if ||X(i)-X(j)||</a:t>
              </a:r>
              <a:r>
                <a:rPr lang="en-US" sz="2400" baseline="30000">
                  <a:solidFill>
                    <a:srgbClr val="003366"/>
                  </a:solidFill>
                </a:rPr>
                <a:t>2</a:t>
              </a:r>
              <a:r>
                <a:rPr lang="en-US" sz="2400">
                  <a:solidFill>
                    <a:srgbClr val="003366"/>
                  </a:solidFill>
                </a:rPr>
                <a:t> &lt; r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0                    otherwise</a:t>
              </a:r>
            </a:p>
          </p:txBody>
        </p:sp>
        <p:sp>
          <p:nvSpPr>
            <p:cNvPr id="60426" name="AutoShape 6"/>
            <p:cNvSpPr>
              <a:spLocks/>
            </p:cNvSpPr>
            <p:nvPr/>
          </p:nvSpPr>
          <p:spPr bwMode="auto">
            <a:xfrm>
              <a:off x="2694" y="1258"/>
              <a:ext cx="96" cy="480"/>
            </a:xfrm>
            <a:prstGeom prst="leftBrace">
              <a:avLst>
                <a:gd name="adj1" fmla="val 41667"/>
                <a:gd name="adj2" fmla="val 50000"/>
              </a:avLst>
            </a:prstGeom>
            <a:noFill/>
            <a:ln w="9525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27" name="Rectangle 7"/>
            <p:cNvSpPr>
              <a:spLocks noChangeArrowheads="1"/>
            </p:cNvSpPr>
            <p:nvPr/>
          </p:nvSpPr>
          <p:spPr bwMode="auto">
            <a:xfrm>
              <a:off x="2789" y="1117"/>
              <a:ext cx="130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solidFill>
                    <a:srgbClr val="003366"/>
                  </a:solidFill>
                </a:rPr>
                <a:t>-||X(i)-X(j)||</a:t>
              </a:r>
              <a:r>
                <a:rPr lang="en-US" baseline="30000">
                  <a:solidFill>
                    <a:srgbClr val="003366"/>
                  </a:solidFill>
                </a:rPr>
                <a:t>2</a:t>
              </a:r>
              <a:r>
                <a:rPr lang="en-US">
                  <a:solidFill>
                    <a:srgbClr val="003366"/>
                  </a:solidFill>
                </a:rPr>
                <a:t> / </a:t>
              </a:r>
              <a:r>
                <a:rPr lang="en-US">
                  <a:solidFill>
                    <a:srgbClr val="003366"/>
                  </a:solidFill>
                  <a:sym typeface="Symbol" pitchFamily="18" charset="2"/>
                </a:rPr>
                <a:t></a:t>
              </a:r>
              <a:r>
                <a:rPr lang="en-US" baseline="-25000">
                  <a:solidFill>
                    <a:srgbClr val="003366"/>
                  </a:solidFill>
                  <a:sym typeface="Symbol" pitchFamily="18" charset="2"/>
                </a:rPr>
                <a:t>X</a:t>
              </a:r>
              <a:r>
                <a:rPr lang="en-US" baseline="30000">
                  <a:solidFill>
                    <a:srgbClr val="003366"/>
                  </a:solidFill>
                  <a:sym typeface="Symbol" pitchFamily="18" charset="2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218294D-1130-4945-84FE-852574C89D3C}" type="slidenum">
              <a:rPr lang="en-US" smtClean="0">
                <a:solidFill>
                  <a:srgbClr val="003366"/>
                </a:solidFill>
              </a:rPr>
              <a:pPr/>
              <a:t>58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4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pic>
        <p:nvPicPr>
          <p:cNvPr id="61446" name="Picture 5" descr="color+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"/>
          <a:stretch>
            <a:fillRect/>
          </a:stretch>
        </p:blipFill>
        <p:spPr bwMode="auto">
          <a:xfrm>
            <a:off x="762000" y="1312863"/>
            <a:ext cx="7626350" cy="506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Graph-based segmentation</a:t>
            </a:r>
          </a:p>
        </p:txBody>
      </p:sp>
      <p:sp>
        <p:nvSpPr>
          <p:cNvPr id="62467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Pros:</a:t>
            </a:r>
          </a:p>
          <a:p>
            <a:pPr lvl="1"/>
            <a:r>
              <a:rPr lang="en-US" smtClean="0"/>
              <a:t>Generic framework, flexible to choice of function that computes weights (“affinities”) between nodes</a:t>
            </a:r>
          </a:p>
          <a:p>
            <a:pPr lvl="1"/>
            <a:r>
              <a:rPr lang="en-US" smtClean="0"/>
              <a:t>Does not require model of the data distribution</a:t>
            </a:r>
          </a:p>
          <a:p>
            <a:endParaRPr lang="en-US" smtClean="0"/>
          </a:p>
          <a:p>
            <a:r>
              <a:rPr lang="en-US" smtClean="0"/>
              <a:t>Cons:</a:t>
            </a:r>
          </a:p>
          <a:p>
            <a:pPr lvl="1"/>
            <a:r>
              <a:rPr lang="en-US" smtClean="0"/>
              <a:t>Time complexity can be high</a:t>
            </a:r>
          </a:p>
          <a:p>
            <a:pPr lvl="1"/>
            <a:r>
              <a:rPr lang="en-US" smtClean="0"/>
              <a:t>Dense, highly connected graphs </a:t>
            </a:r>
            <a:r>
              <a:rPr lang="en-US" smtClean="0">
                <a:sym typeface="Symbol" pitchFamily="18" charset="2"/>
              </a:rPr>
              <a:t></a:t>
            </a:r>
            <a:r>
              <a:rPr lang="en-US" smtClean="0"/>
              <a:t> many affinity computations</a:t>
            </a:r>
          </a:p>
          <a:p>
            <a:pPr lvl="1"/>
            <a:r>
              <a:rPr lang="en-US" smtClean="0"/>
              <a:t>Solving eigenvalue problem</a:t>
            </a:r>
          </a:p>
        </p:txBody>
      </p:sp>
      <p:sp>
        <p:nvSpPr>
          <p:cNvPr id="6246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246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247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84056B5-E770-42E8-98F8-95B9D42379B1}" type="slidenum">
              <a:rPr lang="en-US" smtClean="0">
                <a:solidFill>
                  <a:srgbClr val="003366"/>
                </a:solidFill>
              </a:rPr>
              <a:pPr/>
              <a:t>59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247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203C1B-39D1-4813-B575-5BBC92E55EA4}" type="slidenum">
              <a:rPr lang="en-US" smtClean="0">
                <a:solidFill>
                  <a:srgbClr val="003366"/>
                </a:solidFill>
              </a:rPr>
              <a:pPr/>
              <a:t>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Gestalt laws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/>
              <a:t>A series of factors affect whether elements should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Proximity: tokens that are nearby tend to be grouped.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Similarity: similar tokens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Common fate: tokens that have coherent motion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Common region: tokens that lie inside the same closed region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Parallelism: parallel curves or tokens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Closure: tokens or curves that tend to lead to closed curves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Symmetry: curves that lead to symmetric groups are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Continuity: tokens that lead to “continuous” curves tend to be grouped.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Familiar configuration: tokens that, when grouped, lead to a familiar object, tend to be grouped together.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285875"/>
            <a:ext cx="35353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126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50A6127-47A9-4EC0-A453-4B48BA8AAE00}" type="slidenum">
              <a:rPr lang="en-US" smtClean="0">
                <a:solidFill>
                  <a:srgbClr val="003366"/>
                </a:solidFill>
              </a:rPr>
              <a:pPr/>
              <a:t>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Gestalt laws</a:t>
            </a:r>
          </a:p>
        </p:txBody>
      </p:sp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295400"/>
            <a:ext cx="5375275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Gestalt laws</a:t>
            </a:r>
          </a:p>
        </p:txBody>
      </p:sp>
      <p:sp>
        <p:nvSpPr>
          <p:cNvPr id="1229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229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0113CE1-D9D7-48D2-8548-E9DBBAD5B87F}" type="slidenum">
              <a:rPr lang="en-US" smtClean="0">
                <a:solidFill>
                  <a:srgbClr val="003366"/>
                </a:solidFill>
              </a:rPr>
              <a:pPr/>
              <a:t>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12295" name="Picture 2" descr="http://whatscookingamerica.net/EdibleFlowers/LavenderFlow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3933825"/>
            <a:ext cx="251301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6" descr="http://www.pecorfamily.com/Blog_202006_2D06_2D21_20F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84313"/>
            <a:ext cx="17287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0" descr="http://www.chicagoist.com/attachments/chicagoist_alicia/GEE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28797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Box 10"/>
          <p:cNvSpPr txBox="1">
            <a:spLocks noChangeArrowheads="1"/>
          </p:cNvSpPr>
          <p:nvPr/>
        </p:nvSpPr>
        <p:spPr bwMode="auto">
          <a:xfrm>
            <a:off x="2124075" y="580548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Similarity</a:t>
            </a:r>
            <a:endParaRPr lang="en-US">
              <a:solidFill>
                <a:srgbClr val="003366"/>
              </a:solidFill>
            </a:endParaRPr>
          </a:p>
        </p:txBody>
      </p:sp>
      <p:pic>
        <p:nvPicPr>
          <p:cNvPr id="12299" name="Picture 6" descr="http://www.doorexchange.net/Do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1484313"/>
            <a:ext cx="13890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8" descr="http://middlezonemusings.com/wp-content/uploads/2007/03/eiffel-tow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860800"/>
            <a:ext cx="1417637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0" descr="http://www.seedmagazine.com/news/uploads/attractive_articl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84313"/>
            <a:ext cx="16732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2" name="TextBox 15"/>
          <p:cNvSpPr txBox="1">
            <a:spLocks noChangeArrowheads="1"/>
          </p:cNvSpPr>
          <p:nvPr/>
        </p:nvSpPr>
        <p:spPr bwMode="auto">
          <a:xfrm>
            <a:off x="7092950" y="5589588"/>
            <a:ext cx="1323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Symmetry</a:t>
            </a:r>
          </a:p>
        </p:txBody>
      </p:sp>
      <p:cxnSp>
        <p:nvCxnSpPr>
          <p:cNvPr id="12303" name="Straight Connector 19"/>
          <p:cNvCxnSpPr>
            <a:cxnSpLocks noChangeShapeType="1"/>
          </p:cNvCxnSpPr>
          <p:nvPr/>
        </p:nvCxnSpPr>
        <p:spPr bwMode="auto">
          <a:xfrm rot="5400000">
            <a:off x="2771775" y="3789363"/>
            <a:ext cx="475297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304" name="Picture 8" descr="http://wwwdelivery.superstock.com/WI/223/1532/PreviewComp/SuperStock_1532R-083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216058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" descr="http://www.global-b2b-network.com/direct/dbimage/50158606/Glass_Vas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0" r="32800" b="30402"/>
          <a:stretch>
            <a:fillRect/>
          </a:stretch>
        </p:blipFill>
        <p:spPr bwMode="auto">
          <a:xfrm>
            <a:off x="6804025" y="4149725"/>
            <a:ext cx="23050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Gestalt laws</a:t>
            </a:r>
          </a:p>
        </p:txBody>
      </p:sp>
      <p:sp>
        <p:nvSpPr>
          <p:cNvPr id="13315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331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893E749-1468-4E17-8B4E-1F26E05F40BF}" type="slidenum">
              <a:rPr lang="en-US" smtClean="0">
                <a:solidFill>
                  <a:srgbClr val="003366"/>
                </a:solidFill>
              </a:rPr>
              <a:pPr/>
              <a:t>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13319" name="Picture 2" descr="http://www.capital.edu/Resources/Images/outside6_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12875"/>
            <a:ext cx="52578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4" descr="http://img.photobucket.com/albums/v338/CarolinaClay/OFC%20Blog/boo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0" r="26448"/>
          <a:stretch>
            <a:fillRect/>
          </a:stretch>
        </p:blipFill>
        <p:spPr bwMode="auto">
          <a:xfrm>
            <a:off x="827088" y="3644900"/>
            <a:ext cx="404018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460750"/>
            <a:ext cx="322262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2" descr="http://www.lilano.de/catalog/images/traffic-berlin_200509DSC48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1412875"/>
            <a:ext cx="2895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Box 10"/>
          <p:cNvSpPr txBox="1">
            <a:spLocks noChangeArrowheads="1"/>
          </p:cNvSpPr>
          <p:nvPr/>
        </p:nvSpPr>
        <p:spPr bwMode="auto">
          <a:xfrm>
            <a:off x="6611938" y="5692775"/>
            <a:ext cx="1704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Common fate</a:t>
            </a:r>
          </a:p>
        </p:txBody>
      </p:sp>
      <p:sp>
        <p:nvSpPr>
          <p:cNvPr id="13324" name="TextBox 11"/>
          <p:cNvSpPr txBox="1">
            <a:spLocks noChangeArrowheads="1"/>
          </p:cNvSpPr>
          <p:nvPr/>
        </p:nvSpPr>
        <p:spPr bwMode="auto">
          <a:xfrm>
            <a:off x="2339975" y="5661025"/>
            <a:ext cx="1227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Proximity</a:t>
            </a:r>
          </a:p>
        </p:txBody>
      </p:sp>
      <p:cxnSp>
        <p:nvCxnSpPr>
          <p:cNvPr id="13325" name="Straight Connector 13"/>
          <p:cNvCxnSpPr>
            <a:cxnSpLocks noChangeShapeType="1"/>
          </p:cNvCxnSpPr>
          <p:nvPr/>
        </p:nvCxnSpPr>
        <p:spPr bwMode="auto">
          <a:xfrm rot="5400000">
            <a:off x="3204369" y="3717132"/>
            <a:ext cx="475138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1083</TotalTime>
  <Words>2550</Words>
  <Application>Microsoft Office PowerPoint</Application>
  <PresentationFormat>On-screen Show (4:3)</PresentationFormat>
  <Paragraphs>497</Paragraphs>
  <Slides>59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Tahoma</vt:lpstr>
      <vt:lpstr>Arial</vt:lpstr>
      <vt:lpstr>Wingdings</vt:lpstr>
      <vt:lpstr>Times New Roman</vt:lpstr>
      <vt:lpstr>Symbol</vt:lpstr>
      <vt:lpstr>SimSun</vt:lpstr>
      <vt:lpstr>cs484_template</vt:lpstr>
      <vt:lpstr>Microsoft Equation 3.0</vt:lpstr>
      <vt:lpstr>Image Segmentation</vt:lpstr>
      <vt:lpstr>Examples of grouping in vision</vt:lpstr>
      <vt:lpstr>Image segmentation</vt:lpstr>
      <vt:lpstr>Image segmentation</vt:lpstr>
      <vt:lpstr>From images to objects</vt:lpstr>
      <vt:lpstr>Gestalt laws</vt:lpstr>
      <vt:lpstr>Gestalt laws</vt:lpstr>
      <vt:lpstr>Gestalt laws</vt:lpstr>
      <vt:lpstr>Gestalt laws</vt:lpstr>
      <vt:lpstr>Gestalt laws</vt:lpstr>
      <vt:lpstr>Image segmentation</vt:lpstr>
      <vt:lpstr>Image segmentation</vt:lpstr>
      <vt:lpstr>Histogram-based segmentation</vt:lpstr>
      <vt:lpstr>Histogram-based segmentation</vt:lpstr>
      <vt:lpstr>Clustering-based segmentation</vt:lpstr>
      <vt:lpstr>Clustering-based segmentation</vt:lpstr>
      <vt:lpstr>Clustering-based segmentation</vt:lpstr>
      <vt:lpstr>Clustering-based segmentation</vt:lpstr>
      <vt:lpstr>Clustering-based segmentation</vt:lpstr>
      <vt:lpstr>Clustering-based segmentation</vt:lpstr>
      <vt:lpstr>Mean shift algorithm</vt:lpstr>
      <vt:lpstr>Mean shift algorithm</vt:lpstr>
      <vt:lpstr>Mean shift algorithm</vt:lpstr>
      <vt:lpstr>Mean shift algorithm</vt:lpstr>
      <vt:lpstr>Mean shift algorithm</vt:lpstr>
      <vt:lpstr>Mean shift algorithm</vt:lpstr>
      <vt:lpstr>Mean shift algorithm</vt:lpstr>
      <vt:lpstr>Mean shift algorithm</vt:lpstr>
      <vt:lpstr>Mean shift clustering/segmentation</vt:lpstr>
      <vt:lpstr>Mean shift segmentation</vt:lpstr>
      <vt:lpstr>Mean shift segmentation</vt:lpstr>
      <vt:lpstr>Mean shift segmentation</vt:lpstr>
      <vt:lpstr>Region growing</vt:lpstr>
      <vt:lpstr>Region growing</vt:lpstr>
      <vt:lpstr>Region growing</vt:lpstr>
      <vt:lpstr>Region growing</vt:lpstr>
      <vt:lpstr>Region growing</vt:lpstr>
      <vt:lpstr>Split-and-merge</vt:lpstr>
      <vt:lpstr>Split-and-merge</vt:lpstr>
      <vt:lpstr>Split-and-merge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Segmentation</dc:title>
  <dc:creator>Selim Aksoy</dc:creator>
  <cp:lastModifiedBy>Selim Aksoy</cp:lastModifiedBy>
  <cp:revision>89</cp:revision>
  <dcterms:created xsi:type="dcterms:W3CDTF">2007-04-02T18:13:24Z</dcterms:created>
  <dcterms:modified xsi:type="dcterms:W3CDTF">2015-03-29T21:40:42Z</dcterms:modified>
</cp:coreProperties>
</file>