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4" r:id="rId4"/>
    <p:sldId id="265" r:id="rId5"/>
    <p:sldId id="266" r:id="rId6"/>
    <p:sldId id="267" r:id="rId7"/>
    <p:sldId id="328" r:id="rId8"/>
    <p:sldId id="329" r:id="rId9"/>
    <p:sldId id="331" r:id="rId10"/>
    <p:sldId id="271" r:id="rId11"/>
    <p:sldId id="294" r:id="rId12"/>
    <p:sldId id="281" r:id="rId13"/>
    <p:sldId id="282" r:id="rId14"/>
    <p:sldId id="275" r:id="rId15"/>
    <p:sldId id="283" r:id="rId16"/>
    <p:sldId id="286" r:id="rId17"/>
    <p:sldId id="285" r:id="rId18"/>
    <p:sldId id="299" r:id="rId19"/>
    <p:sldId id="306" r:id="rId20"/>
    <p:sldId id="307" r:id="rId21"/>
    <p:sldId id="308" r:id="rId22"/>
    <p:sldId id="305" r:id="rId23"/>
    <p:sldId id="274" r:id="rId24"/>
    <p:sldId id="296" r:id="rId25"/>
    <p:sldId id="297" r:id="rId26"/>
    <p:sldId id="309" r:id="rId27"/>
    <p:sldId id="310" r:id="rId28"/>
    <p:sldId id="311" r:id="rId29"/>
    <p:sldId id="272" r:id="rId30"/>
    <p:sldId id="316" r:id="rId31"/>
    <p:sldId id="325" r:id="rId32"/>
    <p:sldId id="312" r:id="rId33"/>
    <p:sldId id="321" r:id="rId34"/>
    <p:sldId id="313" r:id="rId35"/>
    <p:sldId id="322" r:id="rId36"/>
    <p:sldId id="314" r:id="rId37"/>
    <p:sldId id="324" r:id="rId38"/>
    <p:sldId id="273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06" d="100"/>
          <a:sy n="106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Filtering 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7891DF-D051-46A3-BCC6-2C5A39202E5A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403350"/>
            <a:ext cx="72834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7BF06-1F8A-4ADE-8E74-FE104D3CD916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485" name="Picture 5" descr="mean_f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9BA5957-34E2-42BE-96AD-4D9CF92F02FC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68413"/>
            <a:ext cx="352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2973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Both zebras and dalmatians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difference between the two is the characteristic appearance of small group 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2926E6-A5F6-4742-9BA3-64952D8884EB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4120" r="4045" b="6573"/>
          <a:stretch>
            <a:fillRect/>
          </a:stretch>
        </p:blipFill>
        <p:spPr bwMode="auto">
          <a:xfrm>
            <a:off x="1174750" y="1341438"/>
            <a:ext cx="6794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C0AF7C-5523-45BF-A134-9C9EA55307BB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929" r="6828" b="7692"/>
          <a:stretch>
            <a:fillRect/>
          </a:stretch>
        </p:blipFill>
        <p:spPr bwMode="auto">
          <a:xfrm>
            <a:off x="1025525" y="1320800"/>
            <a:ext cx="7092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35150" y="1268413"/>
          <a:ext cx="57499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574992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640B56-CA14-47E0-B01E-165B7EA9E94C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2788" r="8191" b="2727"/>
          <a:stretch>
            <a:fillRect/>
          </a:stretch>
        </p:blipFill>
        <p:spPr bwMode="auto">
          <a:xfrm>
            <a:off x="1727200" y="1268413"/>
            <a:ext cx="56880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78BFC5-CB74-4B45-B359-B505257A10A3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49363"/>
            <a:ext cx="54006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2875"/>
            <a:ext cx="117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76FFB5-8B95-440E-96F6-EFE83F27EAD5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516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126E0E-153E-4D58-A412-40DB20C81BD8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Observations:</a:t>
            </a:r>
          </a:p>
          <a:p>
            <a:pPr lvl="1" eaLnBrk="1" hangingPunct="1"/>
            <a:r>
              <a:rPr lang="en-US" smtClean="0"/>
              <a:t>First-order derivatives generally produce thicker edges in an image.</a:t>
            </a:r>
          </a:p>
          <a:p>
            <a:pPr lvl="1" eaLnBrk="1" hangingPunct="1"/>
            <a:r>
              <a:rPr lang="en-US" smtClean="0"/>
              <a:t>Second-order derivatives have a stronger response to fine detail (such as thin lines or isolated points).</a:t>
            </a:r>
          </a:p>
          <a:p>
            <a:pPr lvl="1" eaLnBrk="1" hangingPunct="1"/>
            <a:r>
              <a:rPr lang="en-US" smtClean="0"/>
              <a:t>First-order derivatives generally have a stronger response to a gray level step.</a:t>
            </a:r>
          </a:p>
          <a:p>
            <a:pPr lvl="1" eaLnBrk="1" hangingPunct="1"/>
            <a:r>
              <a:rPr lang="en-US" smtClean="0"/>
              <a:t>Second-order derivatives produce a double response at step changes in gray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5B8F09-8243-4112-B261-8A31CE20F53D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Combining spatial enhancement methods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71588"/>
            <a:ext cx="330993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51363"/>
            <a:ext cx="1143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68413"/>
            <a:ext cx="329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81300"/>
            <a:ext cx="11588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E11C39-063E-4FAB-82C4-378E10C7F8F4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51602" name="Rectangle 5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184775" cy="4967287"/>
          </a:xfrm>
        </p:spPr>
        <p:txBody>
          <a:bodyPr/>
          <a:lstStyle/>
          <a:p>
            <a:pPr eaLnBrk="1" hangingPunct="1"/>
            <a:r>
              <a:rPr lang="en-US" smtClean="0"/>
              <a:t>What is the value of the center pixel?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assumptions are you making to infer the center value?</a:t>
            </a:r>
          </a:p>
        </p:txBody>
      </p:sp>
      <p:graphicFrame>
        <p:nvGraphicFramePr>
          <p:cNvPr id="151604" name="Group 52"/>
          <p:cNvGraphicFramePr>
            <a:graphicFrameLocks noGrp="1"/>
          </p:cNvGraphicFramePr>
          <p:nvPr/>
        </p:nvGraphicFramePr>
        <p:xfrm>
          <a:off x="1476375" y="1412875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5" name="Group 53"/>
          <p:cNvGraphicFramePr>
            <a:graphicFrameLocks noGrp="1"/>
          </p:cNvGraphicFramePr>
          <p:nvPr/>
        </p:nvGraphicFramePr>
        <p:xfrm>
          <a:off x="1476375" y="3860800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623" name="Text Box 71"/>
          <p:cNvSpPr txBox="1">
            <a:spLocks noChangeAspect="1" noChangeArrowheads="1"/>
          </p:cNvSpPr>
          <p:nvPr/>
        </p:nvSpPr>
        <p:spPr bwMode="auto">
          <a:xfrm flipH="1">
            <a:off x="2124075" y="2062163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1624" name="Text Box 72"/>
          <p:cNvSpPr txBox="1">
            <a:spLocks noChangeAspect="1" noChangeArrowheads="1"/>
          </p:cNvSpPr>
          <p:nvPr/>
        </p:nvSpPr>
        <p:spPr bwMode="auto">
          <a:xfrm flipH="1">
            <a:off x="2124075" y="4508500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3" grpId="0" animBg="1"/>
      <p:bldP spid="151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10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419598-2A18-4568-9F1A-F7BB1D1ED927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65363" y="1306513"/>
          <a:ext cx="4273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2489040" imgH="355320" progId="Equation.3">
                  <p:embed/>
                </p:oleObj>
              </mc:Choice>
              <mc:Fallback>
                <p:oleObj name="Equation" r:id="rId3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306513"/>
                        <a:ext cx="4273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47"/>
          <p:cNvSpPr txBox="1">
            <a:spLocks noChangeArrowheads="1"/>
          </p:cNvSpPr>
          <p:nvPr/>
        </p:nvSpPr>
        <p:spPr bwMode="auto">
          <a:xfrm>
            <a:off x="4538663" y="205422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 [m]</a:t>
            </a:r>
          </a:p>
        </p:txBody>
      </p:sp>
      <p:sp>
        <p:nvSpPr>
          <p:cNvPr id="1035" name="TextBox 56"/>
          <p:cNvSpPr txBox="1">
            <a:spLocks noChangeArrowheads="1"/>
          </p:cNvSpPr>
          <p:nvPr/>
        </p:nvSpPr>
        <p:spPr bwMode="auto">
          <a:xfrm>
            <a:off x="1482725" y="2306638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[m]</a:t>
            </a:r>
          </a:p>
        </p:txBody>
      </p:sp>
      <p:grpSp>
        <p:nvGrpSpPr>
          <p:cNvPr id="1036" name="Group 9"/>
          <p:cNvGrpSpPr>
            <a:grpSpLocks/>
          </p:cNvGrpSpPr>
          <p:nvPr/>
        </p:nvGrpSpPr>
        <p:grpSpPr bwMode="auto">
          <a:xfrm>
            <a:off x="876300" y="1909763"/>
            <a:ext cx="2389188" cy="1631950"/>
            <a:chOff x="876300" y="1679575"/>
            <a:chExt cx="2389188" cy="1631950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876300" y="2640012"/>
              <a:ext cx="2389188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1485900" y="2863850"/>
              <a:ext cx="43815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1826419" y="2845594"/>
              <a:ext cx="419100" cy="47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1995488" y="2246312"/>
              <a:ext cx="78581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11238" y="2581275"/>
              <a:ext cx="92075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22388" y="2584450"/>
              <a:ext cx="92075" cy="115887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27363" y="2574925"/>
              <a:ext cx="90487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670175" y="2586037"/>
              <a:ext cx="90488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110" name="TextBox 51"/>
            <p:cNvSpPr txBox="1">
              <a:spLocks noChangeArrowheads="1"/>
            </p:cNvSpPr>
            <p:nvPr/>
          </p:nvSpPr>
          <p:spPr bwMode="auto">
            <a:xfrm>
              <a:off x="1631950" y="2559050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0</a:t>
              </a:r>
            </a:p>
          </p:txBody>
        </p:sp>
        <p:sp>
          <p:nvSpPr>
            <p:cNvPr id="1111" name="TextBox 52"/>
            <p:cNvSpPr txBox="1">
              <a:spLocks noChangeArrowheads="1"/>
            </p:cNvSpPr>
            <p:nvPr/>
          </p:nvSpPr>
          <p:spPr bwMode="auto">
            <a:xfrm>
              <a:off x="1958975" y="2568575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1</a:t>
              </a:r>
            </a:p>
          </p:txBody>
        </p:sp>
        <p:sp>
          <p:nvSpPr>
            <p:cNvPr id="1112" name="TextBox 53"/>
            <p:cNvSpPr txBox="1">
              <a:spLocks noChangeArrowheads="1"/>
            </p:cNvSpPr>
            <p:nvPr/>
          </p:nvSpPr>
          <p:spPr bwMode="auto">
            <a:xfrm>
              <a:off x="2262188" y="2571750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2</a:t>
              </a:r>
            </a:p>
          </p:txBody>
        </p:sp>
        <p:sp>
          <p:nvSpPr>
            <p:cNvPr id="1113" name="TextBox 57"/>
            <p:cNvSpPr txBox="1">
              <a:spLocks noChangeArrowheads="1"/>
            </p:cNvSpPr>
            <p:nvPr/>
          </p:nvSpPr>
          <p:spPr bwMode="auto">
            <a:xfrm>
              <a:off x="2347913" y="1679575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14" name="TextBox 58"/>
            <p:cNvSpPr txBox="1">
              <a:spLocks noChangeArrowheads="1"/>
            </p:cNvSpPr>
            <p:nvPr/>
          </p:nvSpPr>
          <p:spPr bwMode="auto">
            <a:xfrm>
              <a:off x="2014538" y="3001963"/>
              <a:ext cx="3444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115" name="TextBox 59"/>
            <p:cNvSpPr txBox="1">
              <a:spLocks noChangeArrowheads="1"/>
            </p:cNvSpPr>
            <p:nvPr/>
          </p:nvSpPr>
          <p:spPr bwMode="auto">
            <a:xfrm>
              <a:off x="1590675" y="3003550"/>
              <a:ext cx="3444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-1</a:t>
              </a: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0413" y="3898900"/>
          <a:ext cx="2185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1523880" imgH="342720" progId="Equation.3">
                  <p:embed/>
                </p:oleObj>
              </mc:Choice>
              <mc:Fallback>
                <p:oleObj name="Equation" r:id="rId5" imgW="152388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898900"/>
                        <a:ext cx="21859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Box 76"/>
          <p:cNvSpPr txBox="1">
            <a:spLocks noChangeArrowheads="1"/>
          </p:cNvSpPr>
          <p:nvPr/>
        </p:nvSpPr>
        <p:spPr bwMode="auto">
          <a:xfrm>
            <a:off x="250825" y="1901825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Linear system:</a:t>
            </a:r>
          </a:p>
        </p:txBody>
      </p:sp>
      <p:sp>
        <p:nvSpPr>
          <p:cNvPr id="1038" name="TextBox 77"/>
          <p:cNvSpPr txBox="1">
            <a:spLocks noChangeArrowheads="1"/>
          </p:cNvSpPr>
          <p:nvPr/>
        </p:nvSpPr>
        <p:spPr bwMode="auto">
          <a:xfrm>
            <a:off x="3686175" y="19113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Input:</a:t>
            </a:r>
          </a:p>
        </p:txBody>
      </p:sp>
      <p:sp>
        <p:nvSpPr>
          <p:cNvPr id="1039" name="TextBox 78"/>
          <p:cNvSpPr txBox="1">
            <a:spLocks noChangeArrowheads="1"/>
          </p:cNvSpPr>
          <p:nvPr/>
        </p:nvSpPr>
        <p:spPr bwMode="auto">
          <a:xfrm>
            <a:off x="212725" y="3433763"/>
            <a:ext cx="100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Output?</a:t>
            </a:r>
          </a:p>
        </p:txBody>
      </p:sp>
      <p:sp>
        <p:nvSpPr>
          <p:cNvPr id="1040" name="TextBox 90"/>
          <p:cNvSpPr txBox="1">
            <a:spLocks noChangeArrowheads="1"/>
          </p:cNvSpPr>
          <p:nvPr/>
        </p:nvSpPr>
        <p:spPr bwMode="auto">
          <a:xfrm>
            <a:off x="3849688" y="3821113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[-k]</a:t>
            </a:r>
          </a:p>
        </p:txBody>
      </p:sp>
      <p:sp>
        <p:nvSpPr>
          <p:cNvPr id="1041" name="TextBox 97"/>
          <p:cNvSpPr txBox="1">
            <a:spLocks noChangeArrowheads="1"/>
          </p:cNvSpPr>
          <p:nvPr/>
        </p:nvSpPr>
        <p:spPr bwMode="auto">
          <a:xfrm>
            <a:off x="7412038" y="383222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[m=0]=-2</a:t>
            </a:r>
          </a:p>
        </p:txBody>
      </p:sp>
      <p:sp>
        <p:nvSpPr>
          <p:cNvPr id="1042" name="TextBox 109"/>
          <p:cNvSpPr txBox="1">
            <a:spLocks noChangeArrowheads="1"/>
          </p:cNvSpPr>
          <p:nvPr/>
        </p:nvSpPr>
        <p:spPr bwMode="auto">
          <a:xfrm>
            <a:off x="3859213" y="4933950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[1-k]</a:t>
            </a:r>
          </a:p>
        </p:txBody>
      </p:sp>
      <p:grpSp>
        <p:nvGrpSpPr>
          <p:cNvPr id="1043" name="Group 31"/>
          <p:cNvGrpSpPr>
            <a:grpSpLocks/>
          </p:cNvGrpSpPr>
          <p:nvPr/>
        </p:nvGrpSpPr>
        <p:grpSpPr bwMode="auto">
          <a:xfrm>
            <a:off x="4419600" y="1893888"/>
            <a:ext cx="3568700" cy="4235450"/>
            <a:chOff x="4419600" y="1663700"/>
            <a:chExt cx="3568700" cy="4235450"/>
          </a:xfrm>
        </p:grpSpPr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3289300" y="3781425"/>
              <a:ext cx="4235450" cy="0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047" name="Group 75"/>
            <p:cNvGrpSpPr>
              <a:grpSpLocks/>
            </p:cNvGrpSpPr>
            <p:nvPr/>
          </p:nvGrpSpPr>
          <p:grpSpPr bwMode="auto">
            <a:xfrm>
              <a:off x="4419600" y="1714059"/>
              <a:ext cx="3568700" cy="1212573"/>
              <a:chOff x="1445493" y="1931801"/>
              <a:chExt cx="3567779" cy="1212573"/>
            </a:xfrm>
          </p:grpSpPr>
          <p:cxnSp>
            <p:nvCxnSpPr>
              <p:cNvPr id="6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1445493" y="2824417"/>
                <a:ext cx="3567779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6" name="Straight Connector 31"/>
              <p:cNvCxnSpPr>
                <a:cxnSpLocks noChangeShapeType="1"/>
              </p:cNvCxnSpPr>
              <p:nvPr/>
            </p:nvCxnSpPr>
            <p:spPr bwMode="auto">
              <a:xfrm rot="16200000" flipV="1">
                <a:off x="2035789" y="2414842"/>
                <a:ext cx="784225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7" name="Straight Connector 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50032" y="2427542"/>
                <a:ext cx="795337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8" name="Straight Connector 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688877" y="2433098"/>
                <a:ext cx="787400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26928" y="2431512"/>
                <a:ext cx="773113" cy="634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64207" y="2621217"/>
                <a:ext cx="401637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464" y="2623598"/>
                <a:ext cx="400050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70462" y="2625979"/>
                <a:ext cx="401638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086" name="TextBox 48"/>
              <p:cNvSpPr txBox="1">
                <a:spLocks noChangeArrowheads="1"/>
              </p:cNvSpPr>
              <p:nvPr/>
            </p:nvSpPr>
            <p:spPr bwMode="auto">
              <a:xfrm>
                <a:off x="2272682" y="2832606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87" name="TextBox 49"/>
              <p:cNvSpPr txBox="1">
                <a:spLocks noChangeArrowheads="1"/>
              </p:cNvSpPr>
              <p:nvPr/>
            </p:nvSpPr>
            <p:spPr bwMode="auto">
              <a:xfrm>
                <a:off x="2592191" y="28346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88" name="TextBox 50"/>
              <p:cNvSpPr txBox="1">
                <a:spLocks noChangeArrowheads="1"/>
              </p:cNvSpPr>
              <p:nvPr/>
            </p:nvSpPr>
            <p:spPr bwMode="auto">
              <a:xfrm>
                <a:off x="2928411" y="283659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89" name="TextBox 55"/>
              <p:cNvSpPr txBox="1">
                <a:spLocks noChangeArrowheads="1"/>
              </p:cNvSpPr>
              <p:nvPr/>
            </p:nvSpPr>
            <p:spPr bwMode="auto">
              <a:xfrm>
                <a:off x="3264631" y="2830236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3</a:t>
                </a:r>
              </a:p>
            </p:txBody>
          </p:sp>
          <p:sp>
            <p:nvSpPr>
              <p:cNvPr id="1090" name="TextBox 60"/>
              <p:cNvSpPr txBox="1">
                <a:spLocks noChangeArrowheads="1"/>
              </p:cNvSpPr>
              <p:nvPr/>
            </p:nvSpPr>
            <p:spPr bwMode="auto">
              <a:xfrm>
                <a:off x="2374604" y="19318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1" name="TextBox 61"/>
              <p:cNvSpPr txBox="1">
                <a:spLocks noChangeArrowheads="1"/>
              </p:cNvSpPr>
              <p:nvPr/>
            </p:nvSpPr>
            <p:spPr bwMode="auto">
              <a:xfrm>
                <a:off x="2700467" y="1931802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2" name="TextBox 62"/>
              <p:cNvSpPr txBox="1">
                <a:spLocks noChangeArrowheads="1"/>
              </p:cNvSpPr>
              <p:nvPr/>
            </p:nvSpPr>
            <p:spPr bwMode="auto">
              <a:xfrm>
                <a:off x="3051396" y="193180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3" name="TextBox 63"/>
              <p:cNvSpPr txBox="1">
                <a:spLocks noChangeArrowheads="1"/>
              </p:cNvSpPr>
              <p:nvPr/>
            </p:nvSpPr>
            <p:spPr bwMode="auto">
              <a:xfrm>
                <a:off x="3385613" y="19318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4" name="TextBox 64"/>
              <p:cNvSpPr txBox="1">
                <a:spLocks noChangeArrowheads="1"/>
              </p:cNvSpPr>
              <p:nvPr/>
            </p:nvSpPr>
            <p:spPr bwMode="auto">
              <a:xfrm>
                <a:off x="3719831" y="2366304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95" name="TextBox 65"/>
              <p:cNvSpPr txBox="1">
                <a:spLocks noChangeArrowheads="1"/>
              </p:cNvSpPr>
              <p:nvPr/>
            </p:nvSpPr>
            <p:spPr bwMode="auto">
              <a:xfrm>
                <a:off x="4106184" y="2368300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96" name="TextBox 66"/>
              <p:cNvSpPr txBox="1">
                <a:spLocks noChangeArrowheads="1"/>
              </p:cNvSpPr>
              <p:nvPr/>
            </p:nvSpPr>
            <p:spPr bwMode="auto">
              <a:xfrm>
                <a:off x="4423691" y="2359944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4773622" y="2759329"/>
                <a:ext cx="90464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2058110" y="2759329"/>
                <a:ext cx="9046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697841" y="2759329"/>
                <a:ext cx="92051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100" name="TextBox 73"/>
              <p:cNvSpPr txBox="1">
                <a:spLocks noChangeArrowheads="1"/>
              </p:cNvSpPr>
              <p:nvPr/>
            </p:nvSpPr>
            <p:spPr bwMode="auto">
              <a:xfrm>
                <a:off x="1958833" y="242678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101" name="TextBox 74"/>
              <p:cNvSpPr txBox="1">
                <a:spLocks noChangeArrowheads="1"/>
              </p:cNvSpPr>
              <p:nvPr/>
            </p:nvSpPr>
            <p:spPr bwMode="auto">
              <a:xfrm>
                <a:off x="4684715" y="247056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grpSp>
          <p:nvGrpSpPr>
            <p:cNvPr id="1048" name="Group 93"/>
            <p:cNvGrpSpPr>
              <a:grpSpLocks/>
            </p:cNvGrpSpPr>
            <p:nvPr/>
          </p:nvGrpSpPr>
          <p:grpSpPr bwMode="auto">
            <a:xfrm>
              <a:off x="4562475" y="2809875"/>
              <a:ext cx="2390775" cy="1497013"/>
              <a:chOff x="4562475" y="2809875"/>
              <a:chExt cx="2390775" cy="1497013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4562475" y="3778250"/>
                <a:ext cx="239077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5173663" y="4002087"/>
                <a:ext cx="43656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3" name="Straight Connector 52"/>
              <p:cNvCxnSpPr>
                <a:cxnSpLocks noChangeShapeType="1"/>
              </p:cNvCxnSpPr>
              <p:nvPr/>
            </p:nvCxnSpPr>
            <p:spPr bwMode="auto">
              <a:xfrm rot="16200000" flipH="1">
                <a:off x="4860925" y="3984625"/>
                <a:ext cx="420688" cy="476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53720" y="3401218"/>
                <a:ext cx="785812" cy="317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5726113" y="3711575"/>
                <a:ext cx="90487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053138" y="3722687"/>
                <a:ext cx="92075" cy="115888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713538" y="3713162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356350" y="3724275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072" name="TextBox 87"/>
              <p:cNvSpPr txBox="1">
                <a:spLocks noChangeArrowheads="1"/>
              </p:cNvSpPr>
              <p:nvPr/>
            </p:nvSpPr>
            <p:spPr bwMode="auto">
              <a:xfrm>
                <a:off x="5318125" y="3749838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73" name="TextBox 88"/>
              <p:cNvSpPr txBox="1">
                <a:spLocks noChangeArrowheads="1"/>
              </p:cNvSpPr>
              <p:nvPr/>
            </p:nvSpPr>
            <p:spPr bwMode="auto">
              <a:xfrm>
                <a:off x="5645150" y="3759363"/>
                <a:ext cx="2857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74" name="TextBox 89"/>
              <p:cNvSpPr txBox="1">
                <a:spLocks noChangeArrowheads="1"/>
              </p:cNvSpPr>
              <p:nvPr/>
            </p:nvSpPr>
            <p:spPr bwMode="auto">
              <a:xfrm>
                <a:off x="5948363" y="3762538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75" name="TextBox 91"/>
              <p:cNvSpPr txBox="1">
                <a:spLocks noChangeArrowheads="1"/>
              </p:cNvSpPr>
              <p:nvPr/>
            </p:nvSpPr>
            <p:spPr bwMode="auto">
              <a:xfrm>
                <a:off x="4772025" y="2809875"/>
                <a:ext cx="285750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76" name="TextBox 92"/>
              <p:cNvSpPr txBox="1">
                <a:spLocks noChangeArrowheads="1"/>
              </p:cNvSpPr>
              <p:nvPr/>
            </p:nvSpPr>
            <p:spPr bwMode="auto">
              <a:xfrm>
                <a:off x="5016500" y="3997325"/>
                <a:ext cx="3444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1077" name="TextBox 93"/>
              <p:cNvSpPr txBox="1">
                <a:spLocks noChangeArrowheads="1"/>
              </p:cNvSpPr>
              <p:nvPr/>
            </p:nvSpPr>
            <p:spPr bwMode="auto">
              <a:xfrm>
                <a:off x="5360988" y="3998913"/>
                <a:ext cx="3444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</p:grpSp>
        <p:grpSp>
          <p:nvGrpSpPr>
            <p:cNvPr id="1049" name="Group 94"/>
            <p:cNvGrpSpPr>
              <a:grpSpLocks/>
            </p:cNvGrpSpPr>
            <p:nvPr/>
          </p:nvGrpSpPr>
          <p:grpSpPr bwMode="auto">
            <a:xfrm>
              <a:off x="4503738" y="4324350"/>
              <a:ext cx="2555875" cy="1438275"/>
              <a:chOff x="4503738" y="4324350"/>
              <a:chExt cx="2555875" cy="1438275"/>
            </a:xfrm>
          </p:grpSpPr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503738" y="5094287"/>
                <a:ext cx="2555875" cy="317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5500688" y="5316537"/>
                <a:ext cx="43815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90332" y="5298280"/>
                <a:ext cx="419100" cy="476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2331" y="4715669"/>
                <a:ext cx="784225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6053138" y="5026025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6381750" y="5035550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4659313" y="5035550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6683375" y="5038725"/>
                <a:ext cx="92075" cy="11588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058" name="TextBox 106"/>
              <p:cNvSpPr txBox="1">
                <a:spLocks noChangeArrowheads="1"/>
              </p:cNvSpPr>
              <p:nvPr/>
            </p:nvSpPr>
            <p:spPr bwMode="auto">
              <a:xfrm>
                <a:off x="5327650" y="5053778"/>
                <a:ext cx="285750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59" name="TextBox 107"/>
              <p:cNvSpPr txBox="1">
                <a:spLocks noChangeArrowheads="1"/>
              </p:cNvSpPr>
              <p:nvPr/>
            </p:nvSpPr>
            <p:spPr bwMode="auto">
              <a:xfrm>
                <a:off x="5656263" y="506330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60" name="TextBox 108"/>
              <p:cNvSpPr txBox="1">
                <a:spLocks noChangeArrowheads="1"/>
              </p:cNvSpPr>
              <p:nvPr/>
            </p:nvSpPr>
            <p:spPr bwMode="auto">
              <a:xfrm>
                <a:off x="5959475" y="5064890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61" name="TextBox 110"/>
              <p:cNvSpPr txBox="1">
                <a:spLocks noChangeArrowheads="1"/>
              </p:cNvSpPr>
              <p:nvPr/>
            </p:nvSpPr>
            <p:spPr bwMode="auto">
              <a:xfrm>
                <a:off x="5059363" y="453231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62" name="TextBox 111"/>
              <p:cNvSpPr txBox="1">
                <a:spLocks noChangeArrowheads="1"/>
              </p:cNvSpPr>
              <p:nvPr/>
            </p:nvSpPr>
            <p:spPr bwMode="auto">
              <a:xfrm>
                <a:off x="5202238" y="5453063"/>
                <a:ext cx="3444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1063" name="TextBox 112"/>
              <p:cNvSpPr txBox="1">
                <a:spLocks noChangeArrowheads="1"/>
              </p:cNvSpPr>
              <p:nvPr/>
            </p:nvSpPr>
            <p:spPr bwMode="auto">
              <a:xfrm>
                <a:off x="5605463" y="5456238"/>
                <a:ext cx="344487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</p:grp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33425" y="4903788"/>
          <a:ext cx="2295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7" imgW="1600200" imgH="342720" progId="Equation.3">
                  <p:embed/>
                </p:oleObj>
              </mc:Choice>
              <mc:Fallback>
                <p:oleObj name="Equation" r:id="rId7" imgW="16002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903788"/>
                        <a:ext cx="22955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Box 113"/>
          <p:cNvSpPr txBox="1">
            <a:spLocks noChangeArrowheads="1"/>
          </p:cNvSpPr>
          <p:nvPr/>
        </p:nvSpPr>
        <p:spPr bwMode="auto">
          <a:xfrm>
            <a:off x="7454900" y="4941888"/>
            <a:ext cx="137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[m=1]=-4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8025" y="5889625"/>
          <a:ext cx="23860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9" imgW="1663560" imgH="342720" progId="Equation.3">
                  <p:embed/>
                </p:oleObj>
              </mc:Choice>
              <mc:Fallback>
                <p:oleObj name="Equation" r:id="rId9" imgW="166356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5889625"/>
                        <a:ext cx="23860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TextBox 130"/>
          <p:cNvSpPr txBox="1">
            <a:spLocks noChangeArrowheads="1"/>
          </p:cNvSpPr>
          <p:nvPr/>
        </p:nvSpPr>
        <p:spPr bwMode="auto">
          <a:xfrm>
            <a:off x="7499350" y="5940425"/>
            <a:ext cx="1290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[m=2]=0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86756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373688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3366"/>
                </a:solidFill>
              </a:rPr>
              <a:t>Border padding examples.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2346</TotalTime>
  <Words>1840</Words>
  <Application>Microsoft Office PowerPoint</Application>
  <PresentationFormat>On-screen Show (4:3)</PresentationFormat>
  <Paragraphs>711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cs484_template</vt:lpstr>
      <vt:lpstr>Equation</vt:lpstr>
      <vt:lpstr>Photo Editor Photo</vt:lpstr>
      <vt:lpstr>Linear Filtering – Part I</vt:lpstr>
      <vt:lpstr>Importance of neighborhood</vt:lpstr>
      <vt:lpstr>Outline</vt:lpstr>
      <vt:lpstr>Spatial domain filtering</vt:lpstr>
      <vt:lpstr>Spatial domain filtering</vt:lpstr>
      <vt:lpstr>Spatial domain filtering</vt:lpstr>
      <vt:lpstr>Linear filtering</vt:lpstr>
      <vt:lpstr>Linear filtering</vt:lpstr>
      <vt:lpstr>Linear filtering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PowerPoint Presentation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Order-statistic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Combining spatial enhancement methods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46</cp:revision>
  <dcterms:created xsi:type="dcterms:W3CDTF">2007-02-15T15:07:31Z</dcterms:created>
  <dcterms:modified xsi:type="dcterms:W3CDTF">2015-02-23T12:33:21Z</dcterms:modified>
</cp:coreProperties>
</file>