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85"/>
  </p:notesMasterIdLst>
  <p:handoutMasterIdLst>
    <p:handoutMasterId r:id="rId86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7" r:id="rId10"/>
    <p:sldId id="448" r:id="rId11"/>
    <p:sldId id="449" r:id="rId12"/>
    <p:sldId id="450" r:id="rId13"/>
    <p:sldId id="434" r:id="rId14"/>
    <p:sldId id="451" r:id="rId15"/>
    <p:sldId id="452" r:id="rId16"/>
    <p:sldId id="299" r:id="rId17"/>
    <p:sldId id="433" r:id="rId18"/>
    <p:sldId id="428" r:id="rId19"/>
    <p:sldId id="427" r:id="rId20"/>
    <p:sldId id="436" r:id="rId21"/>
    <p:sldId id="437" r:id="rId22"/>
    <p:sldId id="438" r:id="rId23"/>
    <p:sldId id="439" r:id="rId24"/>
    <p:sldId id="306" r:id="rId25"/>
    <p:sldId id="440" r:id="rId26"/>
    <p:sldId id="308" r:id="rId27"/>
    <p:sldId id="311" r:id="rId28"/>
    <p:sldId id="303" r:id="rId29"/>
    <p:sldId id="429" r:id="rId30"/>
    <p:sldId id="304" r:id="rId31"/>
    <p:sldId id="315" r:id="rId32"/>
    <p:sldId id="441" r:id="rId33"/>
    <p:sldId id="444" r:id="rId34"/>
    <p:sldId id="443" r:id="rId35"/>
    <p:sldId id="442" r:id="rId36"/>
    <p:sldId id="316" r:id="rId37"/>
    <p:sldId id="317" r:id="rId38"/>
    <p:sldId id="332" r:id="rId39"/>
    <p:sldId id="445" r:id="rId40"/>
    <p:sldId id="333" r:id="rId41"/>
    <p:sldId id="342" r:id="rId42"/>
    <p:sldId id="351" r:id="rId43"/>
    <p:sldId id="352" r:id="rId44"/>
    <p:sldId id="339" r:id="rId45"/>
    <p:sldId id="340" r:id="rId46"/>
    <p:sldId id="446" r:id="rId47"/>
    <p:sldId id="341" r:id="rId48"/>
    <p:sldId id="346" r:id="rId49"/>
    <p:sldId id="347" r:id="rId50"/>
    <p:sldId id="348" r:id="rId51"/>
    <p:sldId id="353" r:id="rId52"/>
    <p:sldId id="355" r:id="rId53"/>
    <p:sldId id="357" r:id="rId54"/>
    <p:sldId id="356" r:id="rId55"/>
    <p:sldId id="358" r:id="rId56"/>
    <p:sldId id="359" r:id="rId57"/>
    <p:sldId id="354" r:id="rId58"/>
    <p:sldId id="361" r:id="rId59"/>
    <p:sldId id="360" r:id="rId60"/>
    <p:sldId id="362" r:id="rId61"/>
    <p:sldId id="363" r:id="rId62"/>
    <p:sldId id="369" r:id="rId63"/>
    <p:sldId id="370" r:id="rId64"/>
    <p:sldId id="371" r:id="rId65"/>
    <p:sldId id="374" r:id="rId66"/>
    <p:sldId id="375" r:id="rId67"/>
    <p:sldId id="386" r:id="rId68"/>
    <p:sldId id="387" r:id="rId69"/>
    <p:sldId id="388" r:id="rId70"/>
    <p:sldId id="389" r:id="rId71"/>
    <p:sldId id="390" r:id="rId72"/>
    <p:sldId id="416" r:id="rId73"/>
    <p:sldId id="419" r:id="rId74"/>
    <p:sldId id="417" r:id="rId75"/>
    <p:sldId id="418" r:id="rId76"/>
    <p:sldId id="401" r:id="rId77"/>
    <p:sldId id="412" r:id="rId78"/>
    <p:sldId id="413" r:id="rId79"/>
    <p:sldId id="404" r:id="rId80"/>
    <p:sldId id="409" r:id="rId81"/>
    <p:sldId id="414" r:id="rId82"/>
    <p:sldId id="402" r:id="rId83"/>
    <p:sldId id="415" r:id="rId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495" autoAdjust="0"/>
  </p:normalViewPr>
  <p:slideViewPr>
    <p:cSldViewPr showGuides="1">
      <p:cViewPr varScale="1">
        <p:scale>
          <a:sx n="108" d="100"/>
          <a:sy n="108" d="100"/>
        </p:scale>
        <p:origin x="-1068" y="-78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Spring 2015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©2015,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8.xml"/><Relationship Id="rId10" Type="http://schemas.openxmlformats.org/officeDocument/2006/relationships/image" Target="../media/image24.png"/><Relationship Id="rId4" Type="http://schemas.openxmlformats.org/officeDocument/2006/relationships/tags" Target="../tags/tag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2.xml"/><Relationship Id="rId10" Type="http://schemas.openxmlformats.org/officeDocument/2006/relationships/image" Target="../media/image25.png"/><Relationship Id="rId4" Type="http://schemas.openxmlformats.org/officeDocument/2006/relationships/tags" Target="../tags/tag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5" Type="http://schemas.openxmlformats.org/officeDocument/2006/relationships/tags" Target="../tags/tag16.xml"/><Relationship Id="rId10" Type="http://schemas.openxmlformats.org/officeDocument/2006/relationships/image" Target="../media/image25.png"/><Relationship Id="rId4" Type="http://schemas.openxmlformats.org/officeDocument/2006/relationships/tags" Target="../tags/tag15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png"/><Relationship Id="rId3" Type="http://schemas.openxmlformats.org/officeDocument/2006/relationships/tags" Target="../tags/tag18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5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DF2830-231C-41FE-8F37-7781378238CD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911" r="14426" b="7825"/>
          <a:stretch>
            <a:fillRect/>
          </a:stretch>
        </p:blipFill>
        <p:spPr bwMode="auto">
          <a:xfrm>
            <a:off x="5795963" y="1341438"/>
            <a:ext cx="30241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7181" r="14746" b="6599"/>
          <a:stretch>
            <a:fillRect/>
          </a:stretch>
        </p:blipFill>
        <p:spPr bwMode="auto">
          <a:xfrm>
            <a:off x="323850" y="1341438"/>
            <a:ext cx="3024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917" r="3362" b="10037"/>
          <a:stretch>
            <a:fillRect/>
          </a:stretch>
        </p:blipFill>
        <p:spPr bwMode="auto">
          <a:xfrm>
            <a:off x="5795963" y="4076700"/>
            <a:ext cx="3024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948" r="3275" b="9872"/>
          <a:stretch>
            <a:fillRect/>
          </a:stretch>
        </p:blipFill>
        <p:spPr bwMode="auto">
          <a:xfrm>
            <a:off x="323850" y="4076700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963988" y="5157788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sigma=2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990975" y="19161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sigma=4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950913" y="3608388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Threshold=1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523038" y="3573463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Threshold=4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3276600" y="3032125"/>
            <a:ext cx="26289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Laplacian of Gaussian</a:t>
            </a:r>
            <a:b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zero crossings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A6C878-72E8-4A8E-AE84-E9B5958E90BB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Canny defined three objectives for edge detection: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Low error rate</a:t>
            </a:r>
            <a:r>
              <a:rPr lang="en-US" smtClean="0"/>
              <a:t>: All edges should be found and there should be no spurious responses.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Edge points should be well localized</a:t>
            </a:r>
            <a:r>
              <a:rPr lang="en-US" smtClean="0"/>
              <a:t>: The edges located must be as close as possible to the true edges.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Single edge point response</a:t>
            </a:r>
            <a:r>
              <a:rPr lang="en-US" smtClean="0"/>
              <a:t>: The detector should return only one point for each true edge point. That is, the number of local maxima around the true edge should be minimum.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4AC17BF-F722-4F4F-8F5B-9F78CAE3040B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96975"/>
            <a:ext cx="46942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64163" y="57340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929125C-B200-44D6-832C-402C713C8FCC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113213"/>
            <a:ext cx="8153400" cy="17637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 flipV="1">
            <a:off x="129540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5"/>
          <p:cNvSpPr>
            <a:spLocks noChangeShapeType="1"/>
          </p:cNvSpPr>
          <p:nvPr/>
        </p:nvSpPr>
        <p:spPr bwMode="auto">
          <a:xfrm>
            <a:off x="129540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6"/>
          <p:cNvSpPr txBox="1">
            <a:spLocks noChangeArrowheads="1"/>
          </p:cNvSpPr>
          <p:nvPr/>
        </p:nvSpPr>
        <p:spPr bwMode="auto">
          <a:xfrm>
            <a:off x="3124200" y="32035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958850" y="12700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 flipV="1">
            <a:off x="1676400" y="2136775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911350"/>
            <a:ext cx="1554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Line 10"/>
          <p:cNvSpPr>
            <a:spLocks noChangeShapeType="1"/>
          </p:cNvSpPr>
          <p:nvPr/>
        </p:nvSpPr>
        <p:spPr bwMode="auto">
          <a:xfrm flipV="1">
            <a:off x="545465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1"/>
          <p:cNvSpPr>
            <a:spLocks noChangeShapeType="1"/>
          </p:cNvSpPr>
          <p:nvPr/>
        </p:nvSpPr>
        <p:spPr bwMode="auto">
          <a:xfrm>
            <a:off x="545465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12"/>
          <p:cNvSpPr txBox="1">
            <a:spLocks noChangeArrowheads="1"/>
          </p:cNvSpPr>
          <p:nvPr/>
        </p:nvSpPr>
        <p:spPr bwMode="auto">
          <a:xfrm>
            <a:off x="7283450" y="320357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5105400" y="12700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5074" name="Oval 14"/>
          <p:cNvSpPr>
            <a:spLocks noChangeArrowheads="1"/>
          </p:cNvSpPr>
          <p:nvPr/>
        </p:nvSpPr>
        <p:spPr bwMode="auto">
          <a:xfrm>
            <a:off x="5715000" y="274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5075" name="Text Box 15"/>
          <p:cNvSpPr txBox="1">
            <a:spLocks noChangeArrowheads="1"/>
          </p:cNvSpPr>
          <p:nvPr/>
        </p:nvSpPr>
        <p:spPr bwMode="auto">
          <a:xfrm>
            <a:off x="6096000" y="31877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m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5076" name="Text Box 16"/>
          <p:cNvSpPr txBox="1">
            <a:spLocks noChangeArrowheads="1"/>
          </p:cNvSpPr>
          <p:nvPr/>
        </p:nvSpPr>
        <p:spPr bwMode="auto">
          <a:xfrm>
            <a:off x="5019675" y="2565400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b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447800" y="3508375"/>
            <a:ext cx="192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14900" y="3508375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>
            <a:off x="3810000" y="236537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DB219CD-B1D9-47D1-B871-69A9EBC32299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/>
            <a:r>
              <a:rPr lang="en-US" smtClean="0"/>
              <a:t>Extracting the line segments from the accumulators: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mtClean="0"/>
              <a:t>Pick the bin of A with highest value V</a:t>
            </a:r>
          </a:p>
          <a:p>
            <a:pPr marL="457200" indent="-457200" eaLnBrk="1" hangingPunct="1">
              <a:buFont typeface="Wingdings" pitchFamily="2" charset="2"/>
              <a:buAutoNum type="arabicPeriod"/>
            </a:pPr>
            <a:r>
              <a:rPr lang="en-US" smtClean="0"/>
              <a:t>While V &gt; value_threshold {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order the corresponding pointlist from PTLIST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merge in high gradient neighbors within 10 degrees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create line segment from final point list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zero out that bin of A</a:t>
            </a:r>
          </a:p>
          <a:p>
            <a:pPr marL="838200" lvl="1" indent="-381000" eaLnBrk="1" hangingPunct="1">
              <a:buFont typeface="Wingdings" pitchFamily="2" charset="2"/>
              <a:buAutoNum type="arabicPeriod"/>
            </a:pPr>
            <a:r>
              <a:rPr lang="en-US" smtClean="0"/>
              <a:t>pick the bin of A with highest value V</a:t>
            </a: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en-US" smtClean="0"/>
              <a:t>	}</a:t>
            </a:r>
          </a:p>
        </p:txBody>
      </p:sp>
      <p:sp>
        <p:nvSpPr>
          <p:cNvPr id="52231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542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DD6F4-0C22-4F5F-B991-62B1077893C4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54278" name="Picture 5" descr="football_param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6898" r="8234" b="10164"/>
          <a:stretch>
            <a:fillRect/>
          </a:stretch>
        </p:blipFill>
        <p:spPr bwMode="auto">
          <a:xfrm>
            <a:off x="539750" y="3789363"/>
            <a:ext cx="378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6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68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football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6734" r="11127" b="11684"/>
          <a:stretch>
            <a:fillRect/>
          </a:stretch>
        </p:blipFill>
        <p:spPr bwMode="auto">
          <a:xfrm>
            <a:off x="4605338" y="1268413"/>
            <a:ext cx="44307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football_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9237" r="9892" b="26624"/>
          <a:stretch>
            <a:fillRect/>
          </a:stretch>
        </p:blipFill>
        <p:spPr bwMode="auto">
          <a:xfrm>
            <a:off x="4537075" y="3789363"/>
            <a:ext cx="4606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5"/>
          <p:cNvSpPr txBox="1">
            <a:spLocks noChangeArrowheads="1"/>
          </p:cNvSpPr>
          <p:nvPr/>
        </p:nvSpPr>
        <p:spPr bwMode="auto">
          <a:xfrm>
            <a:off x="5364163" y="62515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C58A76-10A1-4FE2-8C44-43010036320A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29054" r="35735" b="32904"/>
          <a:stretch>
            <a:fillRect/>
          </a:stretch>
        </p:blipFill>
        <p:spPr bwMode="auto">
          <a:xfrm>
            <a:off x="2160588" y="1412875"/>
            <a:ext cx="482123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5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58374" name="Picture 4" descr="fig4_7_h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4346" r="3728"/>
          <a:stretch>
            <a:fillRect/>
          </a:stretch>
        </p:blipFill>
        <p:spPr bwMode="auto">
          <a:xfrm>
            <a:off x="2528888" y="1268413"/>
            <a:ext cx="40846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5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7D4DB1-4F86-4B42-A856-CDDD29C74293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48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1733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E3D251-A3C1-4155-9821-ED0972879662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68413"/>
            <a:ext cx="72421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5" name="Text Box 5"/>
          <p:cNvSpPr txBox="1">
            <a:spLocks noChangeArrowheads="1"/>
          </p:cNvSpPr>
          <p:nvPr/>
        </p:nvSpPr>
        <p:spPr bwMode="auto">
          <a:xfrm>
            <a:off x="5364163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96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696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1FFF2BB-E4EF-490C-A122-1345C32A8951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96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9355" r="2940" b="6129"/>
          <a:stretch>
            <a:fillRect/>
          </a:stretch>
        </p:blipFill>
        <p:spPr bwMode="auto">
          <a:xfrm>
            <a:off x="971550" y="1582738"/>
            <a:ext cx="72009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06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0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DB6156-492E-499C-B1A1-F1DE3870CE06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6297" r="5608" b="9428"/>
          <a:stretch>
            <a:fillRect/>
          </a:stretch>
        </p:blipFill>
        <p:spPr bwMode="auto">
          <a:xfrm>
            <a:off x="792163" y="1560513"/>
            <a:ext cx="738028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6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16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16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DFDC2D-DA2A-4DFB-9B63-5512BF43A951}" type="slidenum">
              <a:rPr lang="en-US" sz="1200" smtClean="0">
                <a:solidFill>
                  <a:srgbClr val="003366"/>
                </a:solidFill>
              </a:rPr>
              <a:pPr/>
              <a:t>63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16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7002" r="3001" b="7002"/>
          <a:stretch>
            <a:fillRect/>
          </a:stretch>
        </p:blipFill>
        <p:spPr bwMode="auto">
          <a:xfrm>
            <a:off x="900113" y="1563688"/>
            <a:ext cx="73437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7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27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A162D2-2C7C-4712-924B-93318A6F409E}" type="slidenum">
              <a:rPr lang="en-US" sz="1200" smtClean="0">
                <a:solidFill>
                  <a:srgbClr val="003366"/>
                </a:solidFill>
              </a:rPr>
              <a:pPr/>
              <a:t>64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8913" r="5247" b="5615"/>
          <a:stretch>
            <a:fillRect/>
          </a:stretch>
        </p:blipFill>
        <p:spPr bwMode="auto">
          <a:xfrm>
            <a:off x="846138" y="1533525"/>
            <a:ext cx="74517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1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37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CCA74EB-4FDF-4EDA-9F28-DE5F674EF99B}" type="slidenum">
              <a:rPr lang="en-US" sz="1200" smtClean="0">
                <a:solidFill>
                  <a:srgbClr val="003366"/>
                </a:solidFill>
              </a:rPr>
              <a:pPr/>
              <a:t>65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incremental line fitting</a:t>
            </a:r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7887" r="6575" b="9529"/>
          <a:stretch>
            <a:fillRect/>
          </a:stretch>
        </p:blipFill>
        <p:spPr bwMode="auto">
          <a:xfrm>
            <a:off x="862013" y="1581150"/>
            <a:ext cx="7418387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5" name="Text Box 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MIT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66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FDFC79-6102-4A07-8071-7D25C67F5B0F}" type="slidenum">
              <a:rPr lang="en-US" sz="1200" smtClean="0">
                <a:solidFill>
                  <a:srgbClr val="003366"/>
                </a:solidFill>
              </a:rPr>
              <a:pPr/>
              <a:t>67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dirty="0" smtClean="0"/>
              <a:t>algorithm is called Strider and is like a spider moving along pixel chains of an image, looking for junctions and corners.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It identifies them by a measure of local asymmetry.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is moving along a straight or curved segment with no interruptions, its legs are symmetric about its body.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encounters an obstacle (i.e., a corner or junction) its legs are no longer symmetric.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small (compared to the spider), it soon becomes symmetrical.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large, it will take longer.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accuracy depends on the length of the spider and the size of its stride.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larger they are, the less sensitive it becomes.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5F9621-3CC4-4D41-B89D-13C34087DBEE}" type="slidenum">
              <a:rPr lang="en-US" sz="1200" smtClean="0">
                <a:solidFill>
                  <a:srgbClr val="003366"/>
                </a:solidFill>
              </a:rPr>
              <a:pPr/>
              <a:t>68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2339975" y="3114675"/>
            <a:ext cx="644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L1: the line segment from pixel 1 of the spider</a:t>
            </a:r>
          </a:p>
          <a:p>
            <a:pPr eaLnBrk="1" hangingPunct="1"/>
            <a:r>
              <a:rPr lang="en-US" sz="2400"/>
              <a:t>	to pixel N-2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L2: the line segment from pixel 1 of the spider</a:t>
            </a:r>
          </a:p>
          <a:p>
            <a:pPr eaLnBrk="1" hangingPunct="1"/>
            <a:r>
              <a:rPr lang="en-US" sz="2400"/>
              <a:t>      to pixel N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The angle must be &lt;= arctan(2/length(L2))</a:t>
            </a:r>
          </a:p>
        </p:txBody>
      </p:sp>
      <p:sp>
        <p:nvSpPr>
          <p:cNvPr id="76807" name="Text Box 31"/>
          <p:cNvSpPr txBox="1">
            <a:spLocks noChangeArrowheads="1"/>
          </p:cNvSpPr>
          <p:nvPr/>
        </p:nvSpPr>
        <p:spPr bwMode="auto">
          <a:xfrm>
            <a:off x="250825" y="3475038"/>
            <a:ext cx="117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angle 0</a:t>
            </a:r>
          </a:p>
          <a:p>
            <a:pPr eaLnBrk="1" hangingPunct="1"/>
            <a:r>
              <a:rPr lang="en-US" sz="2400"/>
              <a:t>here</a:t>
            </a:r>
          </a:p>
        </p:txBody>
      </p:sp>
      <p:sp>
        <p:nvSpPr>
          <p:cNvPr id="76808" name="Text Box 32"/>
          <p:cNvSpPr txBox="1">
            <a:spLocks noChangeArrowheads="1"/>
          </p:cNvSpPr>
          <p:nvPr/>
        </p:nvSpPr>
        <p:spPr bwMode="auto">
          <a:xfrm>
            <a:off x="323850" y="1314450"/>
            <a:ext cx="552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The measure of asymmetry is the angle</a:t>
            </a:r>
          </a:p>
          <a:p>
            <a:pPr eaLnBrk="1" hangingPunct="1"/>
            <a:r>
              <a:rPr lang="en-US" sz="2400"/>
              <a:t>between two line segments.</a:t>
            </a:r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2771775" y="585152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cs typeface="Times New Roman" pitchFamily="18" charset="0"/>
              </a:rPr>
              <a:t>Longer spiders allow less of an angle. </a:t>
            </a:r>
          </a:p>
        </p:txBody>
      </p: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1403350" y="1817688"/>
            <a:ext cx="4286250" cy="3576637"/>
            <a:chOff x="1066" y="1178"/>
            <a:chExt cx="2700" cy="2253"/>
          </a:xfrm>
        </p:grpSpPr>
        <p:sp>
          <p:nvSpPr>
            <p:cNvPr id="76812" name="Rectangle 4"/>
            <p:cNvSpPr>
              <a:spLocks noChangeArrowheads="1"/>
            </p:cNvSpPr>
            <p:nvPr/>
          </p:nvSpPr>
          <p:spPr bwMode="auto">
            <a:xfrm>
              <a:off x="1126" y="27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5"/>
            <p:cNvSpPr>
              <a:spLocks noChangeArrowheads="1"/>
            </p:cNvSpPr>
            <p:nvPr/>
          </p:nvSpPr>
          <p:spPr bwMode="auto">
            <a:xfrm>
              <a:off x="1126" y="261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6"/>
            <p:cNvSpPr>
              <a:spLocks noChangeArrowheads="1"/>
            </p:cNvSpPr>
            <p:nvPr/>
          </p:nvSpPr>
          <p:spPr bwMode="auto">
            <a:xfrm>
              <a:off x="1126" y="24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7"/>
            <p:cNvSpPr>
              <a:spLocks noChangeArrowheads="1"/>
            </p:cNvSpPr>
            <p:nvPr/>
          </p:nvSpPr>
          <p:spPr bwMode="auto">
            <a:xfrm>
              <a:off x="1126" y="233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8"/>
            <p:cNvSpPr>
              <a:spLocks noChangeArrowheads="1"/>
            </p:cNvSpPr>
            <p:nvPr/>
          </p:nvSpPr>
          <p:spPr bwMode="auto">
            <a:xfrm>
              <a:off x="1126" y="218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9"/>
            <p:cNvSpPr>
              <a:spLocks noChangeArrowheads="1"/>
            </p:cNvSpPr>
            <p:nvPr/>
          </p:nvSpPr>
          <p:spPr bwMode="auto">
            <a:xfrm>
              <a:off x="1126" y="204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10"/>
            <p:cNvSpPr>
              <a:spLocks noChangeArrowheads="1"/>
            </p:cNvSpPr>
            <p:nvPr/>
          </p:nvSpPr>
          <p:spPr bwMode="auto">
            <a:xfrm>
              <a:off x="1126" y="189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1"/>
            <p:cNvSpPr>
              <a:spLocks noChangeArrowheads="1"/>
            </p:cNvSpPr>
            <p:nvPr/>
          </p:nvSpPr>
          <p:spPr bwMode="auto">
            <a:xfrm>
              <a:off x="112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Rectangle 12"/>
            <p:cNvSpPr>
              <a:spLocks noChangeArrowheads="1"/>
            </p:cNvSpPr>
            <p:nvPr/>
          </p:nvSpPr>
          <p:spPr bwMode="auto">
            <a:xfrm>
              <a:off x="131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3"/>
            <p:cNvSpPr>
              <a:spLocks noChangeArrowheads="1"/>
            </p:cNvSpPr>
            <p:nvPr/>
          </p:nvSpPr>
          <p:spPr bwMode="auto">
            <a:xfrm>
              <a:off x="151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4"/>
            <p:cNvSpPr>
              <a:spLocks noChangeArrowheads="1"/>
            </p:cNvSpPr>
            <p:nvPr/>
          </p:nvSpPr>
          <p:spPr bwMode="auto">
            <a:xfrm>
              <a:off x="1702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15"/>
            <p:cNvSpPr>
              <a:spLocks noChangeArrowheads="1"/>
            </p:cNvSpPr>
            <p:nvPr/>
          </p:nvSpPr>
          <p:spPr bwMode="auto">
            <a:xfrm>
              <a:off x="1894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16"/>
            <p:cNvSpPr>
              <a:spLocks noChangeArrowheads="1"/>
            </p:cNvSpPr>
            <p:nvPr/>
          </p:nvSpPr>
          <p:spPr bwMode="auto">
            <a:xfrm>
              <a:off x="208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Rectangle 17"/>
            <p:cNvSpPr>
              <a:spLocks noChangeArrowheads="1"/>
            </p:cNvSpPr>
            <p:nvPr/>
          </p:nvSpPr>
          <p:spPr bwMode="auto">
            <a:xfrm>
              <a:off x="227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18"/>
            <p:cNvSpPr>
              <a:spLocks noChangeArrowheads="1"/>
            </p:cNvSpPr>
            <p:nvPr/>
          </p:nvSpPr>
          <p:spPr bwMode="auto">
            <a:xfrm>
              <a:off x="247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Rectangle 19"/>
            <p:cNvSpPr>
              <a:spLocks noChangeArrowheads="1"/>
            </p:cNvSpPr>
            <p:nvPr/>
          </p:nvSpPr>
          <p:spPr bwMode="auto">
            <a:xfrm>
              <a:off x="2662" y="165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Rectangle 20"/>
            <p:cNvSpPr>
              <a:spLocks noChangeArrowheads="1"/>
            </p:cNvSpPr>
            <p:nvPr/>
          </p:nvSpPr>
          <p:spPr bwMode="auto">
            <a:xfrm>
              <a:off x="2854" y="15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Rectangle 21"/>
            <p:cNvSpPr>
              <a:spLocks noChangeArrowheads="1"/>
            </p:cNvSpPr>
            <p:nvPr/>
          </p:nvSpPr>
          <p:spPr bwMode="auto">
            <a:xfrm>
              <a:off x="3046" y="146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22"/>
            <p:cNvSpPr>
              <a:spLocks noChangeArrowheads="1"/>
            </p:cNvSpPr>
            <p:nvPr/>
          </p:nvSpPr>
          <p:spPr bwMode="auto">
            <a:xfrm>
              <a:off x="3238" y="137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Rectangle 23"/>
            <p:cNvSpPr>
              <a:spLocks noChangeArrowheads="1"/>
            </p:cNvSpPr>
            <p:nvPr/>
          </p:nvSpPr>
          <p:spPr bwMode="auto">
            <a:xfrm>
              <a:off x="3430" y="12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Rectangle 24"/>
            <p:cNvSpPr>
              <a:spLocks noChangeArrowheads="1"/>
            </p:cNvSpPr>
            <p:nvPr/>
          </p:nvSpPr>
          <p:spPr bwMode="auto">
            <a:xfrm>
              <a:off x="3622" y="117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33" name="Picture 25" descr="sp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3" t="25999" r="32353" b="31334"/>
            <a:stretch>
              <a:fillRect/>
            </a:stretch>
          </p:blipFill>
          <p:spPr bwMode="auto">
            <a:xfrm>
              <a:off x="1066" y="2976"/>
              <a:ext cx="26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4" name="Line 26"/>
            <p:cNvSpPr>
              <a:spLocks noChangeShapeType="1"/>
            </p:cNvSpPr>
            <p:nvPr/>
          </p:nvSpPr>
          <p:spPr bwMode="auto">
            <a:xfrm flipV="1">
              <a:off x="1174" y="2234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5" name="Line 27"/>
            <p:cNvSpPr>
              <a:spLocks noChangeShapeType="1"/>
            </p:cNvSpPr>
            <p:nvPr/>
          </p:nvSpPr>
          <p:spPr bwMode="auto">
            <a:xfrm flipV="1">
              <a:off x="1174" y="180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6" name="Line 29"/>
            <p:cNvSpPr>
              <a:spLocks noChangeShapeType="1"/>
            </p:cNvSpPr>
            <p:nvPr/>
          </p:nvSpPr>
          <p:spPr bwMode="auto">
            <a:xfrm flipV="1">
              <a:off x="1222" y="2522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7" name="Line 30"/>
            <p:cNvSpPr>
              <a:spLocks noChangeShapeType="1"/>
            </p:cNvSpPr>
            <p:nvPr/>
          </p:nvSpPr>
          <p:spPr bwMode="auto">
            <a:xfrm flipV="1">
              <a:off x="1174" y="1946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8" name="Line 34"/>
            <p:cNvSpPr>
              <a:spLocks noChangeShapeType="1"/>
            </p:cNvSpPr>
            <p:nvPr/>
          </p:nvSpPr>
          <p:spPr bwMode="auto">
            <a:xfrm flipV="1">
              <a:off x="1174" y="1802"/>
              <a:ext cx="12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9" name="Line 35"/>
            <p:cNvSpPr>
              <a:spLocks noChangeShapeType="1"/>
            </p:cNvSpPr>
            <p:nvPr/>
          </p:nvSpPr>
          <p:spPr bwMode="auto">
            <a:xfrm flipV="1">
              <a:off x="1174" y="1802"/>
              <a:ext cx="816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6811" name="Text Box 38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22E046-115C-4A5F-B706-32AFDACB9713}" type="slidenum">
              <a:rPr lang="en-US" sz="1200" smtClean="0">
                <a:solidFill>
                  <a:srgbClr val="003366"/>
                </a:solidFill>
              </a:rPr>
              <a:pPr/>
              <a:t>69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parameters are the length of the spider and the number of pixels per step.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These parameters can be changed to allow for less sensitivity, so that we get longer line segments.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algorithm has a final phase in which adjacent segments whose angle differs by less than a given threshold are joined.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Works on pixel chains of arbitrary complexity.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Can be implemented in parallel.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No assumptions and parameters are well understood.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7DEA645-E64E-41C0-AE0F-6AEAF7A70BC9}" type="slidenum">
              <a:rPr lang="en-US" sz="1200" smtClean="0">
                <a:solidFill>
                  <a:srgbClr val="003366"/>
                </a:solidFill>
              </a:rPr>
              <a:pPr/>
              <a:t>70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2727" r="17273" b="22350"/>
          <a:stretch>
            <a:fillRect/>
          </a:stretch>
        </p:blipFill>
        <p:spPr bwMode="auto">
          <a:xfrm>
            <a:off x="1447800" y="1341438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38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Yi Li @ University of Washington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798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909D76-EB0E-4FF8-BB85-6F1DC1367B32}" type="slidenum">
              <a:rPr lang="en-US" sz="1200" smtClean="0">
                <a:solidFill>
                  <a:srgbClr val="003366"/>
                </a:solidFill>
              </a:rPr>
              <a:pPr/>
              <a:t>71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9091" r="21364" b="26108"/>
          <a:stretch>
            <a:fillRect/>
          </a:stretch>
        </p:blipFill>
        <p:spPr bwMode="auto">
          <a:xfrm>
            <a:off x="1295400" y="1341438"/>
            <a:ext cx="6553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72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73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74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39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39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511C19-4B65-4677-9863-43F40402A761}" type="slidenum">
              <a:rPr lang="en-US" sz="1200" smtClean="0">
                <a:solidFill>
                  <a:srgbClr val="003366"/>
                </a:solidFill>
              </a:rPr>
              <a:pPr/>
              <a:t>75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/>
          <a:stretch>
            <a:fillRect/>
          </a:stretch>
        </p:blipFill>
        <p:spPr bwMode="auto">
          <a:xfrm>
            <a:off x="34925" y="1268413"/>
            <a:ext cx="4473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4572000" y="1268413"/>
            <a:ext cx="4468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76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77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78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79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9D145D-C8F9-4C29-B70B-67A662529ED4}" type="slidenum">
              <a:rPr lang="en-US" sz="1200" smtClean="0">
                <a:solidFill>
                  <a:srgbClr val="003366"/>
                </a:solidFill>
              </a:rPr>
              <a:pPr/>
              <a:t>80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268413"/>
            <a:ext cx="44719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21200"/>
            <a:ext cx="45005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81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82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83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Spring 2015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©2015, Selim Aksoy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8C42AA-9421-4CCD-B190-9B3CF0F22A1A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64509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 smtClean="0">
                <a:solidFill>
                  <a:srgbClr val="003366"/>
                </a:solidFill>
              </a:rPr>
              <a:t>Consider a single row or column of the image.</a:t>
            </a:r>
          </a:p>
          <a:p>
            <a:r>
              <a:rPr lang="en-US" sz="2400" dirty="0" smtClean="0">
                <a:solidFill>
                  <a:srgbClr val="003366"/>
                </a:solidFill>
              </a:rPr>
              <a:t>Where is the edge?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09" y="2108199"/>
            <a:ext cx="5834747" cy="220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4229100"/>
            <a:ext cx="5976830" cy="204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06" y="2711449"/>
            <a:ext cx="756801" cy="3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0" y="4775199"/>
            <a:ext cx="1148121" cy="51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3656</TotalTime>
  <Words>3312</Words>
  <Application>Microsoft Office PowerPoint</Application>
  <PresentationFormat>On-screen Show (4:3)</PresentationFormat>
  <Paragraphs>605</Paragraphs>
  <Slides>83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Model fitting: incremental line fitting</vt:lpstr>
      <vt:lpstr>Edge tracking</vt:lpstr>
      <vt:lpstr>Edge tracking: ORT Toolkit</vt:lpstr>
      <vt:lpstr>Edge tracking: ORT Toolkit</vt:lpstr>
      <vt:lpstr>Edge tracking: ORT Toolkit</vt:lpstr>
      <vt:lpstr>Example: building detection</vt:lpstr>
      <vt:lpstr>Example: building detection</vt:lpstr>
      <vt:lpstr>Example: object extraction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151</cp:revision>
  <dcterms:created xsi:type="dcterms:W3CDTF">2007-02-15T15:07:31Z</dcterms:created>
  <dcterms:modified xsi:type="dcterms:W3CDTF">2015-03-02T00:16:34Z</dcterms:modified>
</cp:coreProperties>
</file>