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4"/>
  </p:notesMasterIdLst>
  <p:handoutMasterIdLst>
    <p:handoutMasterId r:id="rId65"/>
  </p:handoutMasterIdLst>
  <p:sldIdLst>
    <p:sldId id="256" r:id="rId2"/>
    <p:sldId id="345" r:id="rId3"/>
    <p:sldId id="257" r:id="rId4"/>
    <p:sldId id="258" r:id="rId5"/>
    <p:sldId id="259" r:id="rId6"/>
    <p:sldId id="261" r:id="rId7"/>
    <p:sldId id="262" r:id="rId8"/>
    <p:sldId id="344" r:id="rId9"/>
    <p:sldId id="346" r:id="rId10"/>
    <p:sldId id="347" r:id="rId11"/>
    <p:sldId id="264" r:id="rId12"/>
    <p:sldId id="269" r:id="rId13"/>
    <p:sldId id="270" r:id="rId14"/>
    <p:sldId id="271" r:id="rId15"/>
    <p:sldId id="274" r:id="rId16"/>
    <p:sldId id="275" r:id="rId17"/>
    <p:sldId id="276" r:id="rId18"/>
    <p:sldId id="295" r:id="rId19"/>
    <p:sldId id="348" r:id="rId20"/>
    <p:sldId id="277" r:id="rId21"/>
    <p:sldId id="349" r:id="rId22"/>
    <p:sldId id="350" r:id="rId23"/>
    <p:sldId id="356" r:id="rId24"/>
    <p:sldId id="355" r:id="rId25"/>
    <p:sldId id="354" r:id="rId26"/>
    <p:sldId id="353" r:id="rId27"/>
    <p:sldId id="352" r:id="rId28"/>
    <p:sldId id="351" r:id="rId29"/>
    <p:sldId id="357" r:id="rId30"/>
    <p:sldId id="358" r:id="rId31"/>
    <p:sldId id="359" r:id="rId32"/>
    <p:sldId id="360" r:id="rId33"/>
    <p:sldId id="292" r:id="rId34"/>
    <p:sldId id="296" r:id="rId35"/>
    <p:sldId id="297" r:id="rId36"/>
    <p:sldId id="298" r:id="rId37"/>
    <p:sldId id="301" r:id="rId38"/>
    <p:sldId id="299" r:id="rId39"/>
    <p:sldId id="300" r:id="rId40"/>
    <p:sldId id="302" r:id="rId41"/>
    <p:sldId id="306" r:id="rId42"/>
    <p:sldId id="314" r:id="rId43"/>
    <p:sldId id="317" r:id="rId44"/>
    <p:sldId id="318" r:id="rId45"/>
    <p:sldId id="342" r:id="rId46"/>
    <p:sldId id="315" r:id="rId47"/>
    <p:sldId id="316" r:id="rId48"/>
    <p:sldId id="341" r:id="rId49"/>
    <p:sldId id="343" r:id="rId50"/>
    <p:sldId id="307" r:id="rId51"/>
    <p:sldId id="333" r:id="rId52"/>
    <p:sldId id="340" r:id="rId53"/>
    <p:sldId id="334" r:id="rId54"/>
    <p:sldId id="335" r:id="rId55"/>
    <p:sldId id="336" r:id="rId56"/>
    <p:sldId id="337" r:id="rId57"/>
    <p:sldId id="338" r:id="rId58"/>
    <p:sldId id="339" r:id="rId59"/>
    <p:sldId id="361" r:id="rId60"/>
    <p:sldId id="363" r:id="rId61"/>
    <p:sldId id="364" r:id="rId62"/>
    <p:sldId id="362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8080"/>
    <a:srgbClr val="0066FF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9" autoAdjust="0"/>
    <p:restoredTop sz="94591" autoAdjust="0"/>
  </p:normalViewPr>
  <p:slideViewPr>
    <p:cSldViewPr showGuides="1">
      <p:cViewPr varScale="1">
        <p:scale>
          <a:sx n="106" d="100"/>
          <a:sy n="106" d="100"/>
        </p:scale>
        <p:origin x="-1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1C6A85-DACB-4B05-8350-8628F1E77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8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EABB303-F8C3-4EC5-9ACC-C62BB2EB9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30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554E290-585C-47B6-89D2-2F83215D5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3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3A8C-7FD7-4112-911B-61102E3F1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EE6C-4708-457A-8259-52EBDA96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6F6F-3AC6-4AF5-BAF1-3E76A74E0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4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1798-D6F5-4681-969C-23AF2C0E9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7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99AF-2F6E-4987-9E87-D7B9480B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ACE7-59A4-43C4-8DFF-E158F1C5F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A1006-E0CE-4FAB-87BF-09B7787E0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4125-7A9E-474C-82DC-D1F84286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4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2EFBC-A364-4CBA-9245-1F602E1F8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6448C-7D78-4D86-88FB-0443F8C9A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0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C672B3DA-51E0-4939-9E88-AE0FD1B26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8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4339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42D336-0F72-43AC-99E0-47B4A5ECEDD0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t="32550" r="21661" b="31284"/>
          <a:stretch>
            <a:fillRect/>
          </a:stretch>
        </p:blipFill>
        <p:spPr bwMode="auto">
          <a:xfrm>
            <a:off x="0" y="1254125"/>
            <a:ext cx="4876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32550" r="22453" b="27667"/>
          <a:stretch>
            <a:fillRect/>
          </a:stretch>
        </p:blipFill>
        <p:spPr bwMode="auto">
          <a:xfrm>
            <a:off x="431800" y="1484313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00338" y="5621338"/>
            <a:ext cx="4221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Continuity, explanation by occlusion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8210" r="18497" b="19711"/>
          <a:stretch>
            <a:fillRect/>
          </a:stretch>
        </p:blipFill>
        <p:spPr bwMode="auto">
          <a:xfrm>
            <a:off x="4716463" y="1628775"/>
            <a:ext cx="3967162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6762" r="19289" b="19711"/>
          <a:stretch>
            <a:fillRect/>
          </a:stretch>
        </p:blipFill>
        <p:spPr bwMode="auto">
          <a:xfrm>
            <a:off x="4643438" y="1571625"/>
            <a:ext cx="4105275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3D763A-07D8-4C58-AAFA-207C025342B2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z="2400" smtClean="0"/>
              <a:t>Image segmentation is the operation of partitioning an image into a collection of connected sets of pixels.</a:t>
            </a:r>
          </a:p>
          <a:p>
            <a:pPr marL="533400" indent="-533400" eaLnBrk="1" hangingPunct="1"/>
            <a:r>
              <a:rPr lang="en-US" sz="2400" smtClean="0"/>
              <a:t>Segmentation criteria: a segmentation is a partition of an image I into a set of regions S satisfying: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 </a:t>
            </a: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= S		Partition covers the whole image.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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 = </a:t>
            </a:r>
            <a:r>
              <a:rPr lang="en-US" sz="2000" smtClean="0">
                <a:sym typeface="Symbol" pitchFamily="18" charset="2"/>
              </a:rPr>
              <a:t></a:t>
            </a:r>
            <a:r>
              <a:rPr lang="en-US" sz="2000" smtClean="0"/>
              <a:t>, 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	No regions intersect.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</a:t>
            </a:r>
            <a:r>
              <a:rPr lang="en-US" sz="2000" smtClean="0"/>
              <a:t> S</a:t>
            </a:r>
            <a:r>
              <a:rPr lang="en-US" sz="2000" baseline="-25000" smtClean="0"/>
              <a:t>i</a:t>
            </a:r>
            <a:r>
              <a:rPr lang="en-US" sz="2000" smtClean="0"/>
              <a:t>, P(S</a:t>
            </a:r>
            <a:r>
              <a:rPr lang="en-US" sz="2000" baseline="-25000" smtClean="0"/>
              <a:t>i</a:t>
            </a:r>
            <a:r>
              <a:rPr lang="en-US" sz="2000" smtClean="0"/>
              <a:t>) = true	Homogeneity predicate is satisfied by</a:t>
            </a:r>
            <a:br>
              <a:rPr lang="en-US" sz="2000" smtClean="0"/>
            </a:br>
            <a:r>
              <a:rPr lang="en-US" sz="2000" smtClean="0"/>
              <a:t>			each region.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P(S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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) = false,	Union of adjacent regions</a:t>
            </a:r>
            <a:br>
              <a:rPr lang="en-US" sz="2000" smtClean="0"/>
            </a:br>
            <a:r>
              <a:rPr lang="en-US" sz="2000" smtClean="0"/>
              <a:t>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j, S</a:t>
            </a:r>
            <a:r>
              <a:rPr lang="en-US" sz="2000" baseline="-25000" smtClean="0"/>
              <a:t>i</a:t>
            </a:r>
            <a:r>
              <a:rPr lang="en-US" sz="2000" smtClean="0"/>
              <a:t> adjacent S</a:t>
            </a:r>
            <a:r>
              <a:rPr lang="en-US" sz="2000" baseline="-25000" smtClean="0"/>
              <a:t>j</a:t>
            </a:r>
            <a:r>
              <a:rPr lang="en-US" sz="2000" smtClean="0"/>
              <a:t>	does not satisfy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26339C4-3B44-4BD6-8499-3EF06633D0A2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96788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So, all we have to do is to define and implement the similarity predicate.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But, what do we want to be similar in each region?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Is there any property that will cause the regions to be meaningful objects?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Example approaches: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Histogram-based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Clustering-based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Region growing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Split-and-merge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Morphological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Graph-based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/>
              <a:t>Superpixels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C53750-23D9-4B1F-B3D6-B6D4D080D761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24175"/>
            <a:ext cx="61214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How many “orange” pixels are</a:t>
            </a:r>
            <a:br>
              <a:rPr lang="en-US" sz="2400" smtClean="0"/>
            </a:br>
            <a:r>
              <a:rPr lang="en-US" sz="2400" smtClean="0"/>
              <a:t>in this image?</a:t>
            </a:r>
          </a:p>
          <a:p>
            <a:pPr eaLnBrk="1" hangingPunct="1"/>
            <a:r>
              <a:rPr lang="en-US" sz="2400" smtClean="0"/>
              <a:t>This type of question can be answered</a:t>
            </a:r>
            <a:br>
              <a:rPr lang="en-US" sz="2400" smtClean="0"/>
            </a:br>
            <a:r>
              <a:rPr lang="en-US" sz="2400" smtClean="0"/>
              <a:t>by looking at the histogram.</a:t>
            </a:r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341438"/>
            <a:ext cx="24384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FCFFA76-EE75-46C1-95DF-4B3648B8BE60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How many modes are there?</a:t>
            </a:r>
          </a:p>
          <a:p>
            <a:pPr eaLnBrk="1" hangingPunct="1"/>
            <a:r>
              <a:rPr lang="en-US" sz="2400" smtClean="0"/>
              <a:t>Solve this by reducing the number of colors to K and mapping each pixel to the closest color.</a:t>
            </a:r>
          </a:p>
          <a:p>
            <a:pPr eaLnBrk="1" hangingPunct="1"/>
            <a:r>
              <a:rPr lang="en-US" sz="2400" smtClean="0"/>
              <a:t>Here’s what it looks like if we use two colors.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244951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3816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24400"/>
            <a:ext cx="2449512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3816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3" name="Line 8"/>
          <p:cNvSpPr>
            <a:spLocks noChangeShapeType="1"/>
          </p:cNvSpPr>
          <p:nvPr/>
        </p:nvSpPr>
        <p:spPr bwMode="auto">
          <a:xfrm flipV="1">
            <a:off x="5076825" y="4724400"/>
            <a:ext cx="1588" cy="1512888"/>
          </a:xfrm>
          <a:prstGeom prst="line">
            <a:avLst/>
          </a:prstGeom>
          <a:noFill/>
          <a:ln w="3816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9"/>
          <p:cNvSpPr>
            <a:spLocks noChangeShapeType="1"/>
          </p:cNvSpPr>
          <p:nvPr/>
        </p:nvSpPr>
        <p:spPr bwMode="auto">
          <a:xfrm flipV="1">
            <a:off x="6659563" y="4724400"/>
            <a:ext cx="1587" cy="15128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F3395B-6311-4AFF-B497-49C81C40C164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to choose the representative colors?</a:t>
            </a:r>
          </a:p>
          <a:p>
            <a:pPr lvl="1" eaLnBrk="1" hangingPunct="1"/>
            <a:r>
              <a:rPr lang="en-US" dirty="0" smtClean="0"/>
              <a:t>This is a clustering problem!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K-means algorithm can be used for clustering.</a:t>
            </a:r>
          </a:p>
          <a:p>
            <a:pPr lvl="1" eaLnBrk="1" hangingPunct="1"/>
            <a:endParaRPr lang="en-US" sz="1400" dirty="0" smtClean="0"/>
          </a:p>
          <a:p>
            <a:pPr lvl="1" eaLnBrk="1" hangingPunct="1"/>
            <a:r>
              <a:rPr lang="en-US" sz="1400" dirty="0" smtClean="0"/>
              <a:t>http://home.dei.polimi.it/matteucc/Clustering/tutorial_html/AppletKM.html</a:t>
            </a:r>
          </a:p>
          <a:p>
            <a:pPr lvl="1" eaLnBrk="1" hangingPunct="1"/>
            <a:r>
              <a:rPr lang="en-US" sz="1400" dirty="0" smtClean="0"/>
              <a:t>http://www.math.le.ac.uk/people/ag153/homepage/KmeansKmedoids/Kmeans_Kmedoids.html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258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716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1868488" y="2873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792288" y="3101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14874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2859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782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3240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3011488" y="3330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30114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2020888" y="3940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3256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8684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792288" y="4092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2249488" y="4016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1639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097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0970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0970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5449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5907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6059488" y="28733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5983288" y="3101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56784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6973888" y="2949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7431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7202488" y="3330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7202488" y="30257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6211888" y="39401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65166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60594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5983288" y="4092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6440488" y="40163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58308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6288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6288088" y="30257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62880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AutoShape 44"/>
          <p:cNvSpPr>
            <a:spLocks noChangeArrowheads="1"/>
          </p:cNvSpPr>
          <p:nvPr/>
        </p:nvSpPr>
        <p:spPr bwMode="auto">
          <a:xfrm>
            <a:off x="4002088" y="3178175"/>
            <a:ext cx="1143000" cy="533400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50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652713"/>
            <a:ext cx="2857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2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3254375"/>
            <a:ext cx="3016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3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016375"/>
            <a:ext cx="3016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6211888" y="3863975"/>
            <a:ext cx="152400" cy="152400"/>
          </a:xfrm>
          <a:prstGeom prst="rect">
            <a:avLst/>
          </a:prstGeom>
          <a:noFill/>
          <a:ln w="2844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5" name="Rectangle 49"/>
          <p:cNvSpPr>
            <a:spLocks noChangeArrowheads="1"/>
          </p:cNvSpPr>
          <p:nvPr/>
        </p:nvSpPr>
        <p:spPr bwMode="auto">
          <a:xfrm>
            <a:off x="7126288" y="3101975"/>
            <a:ext cx="152400" cy="152400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6" name="Rectangle 50"/>
          <p:cNvSpPr>
            <a:spLocks noChangeArrowheads="1"/>
          </p:cNvSpPr>
          <p:nvPr/>
        </p:nvSpPr>
        <p:spPr bwMode="auto">
          <a:xfrm>
            <a:off x="5983288" y="2873375"/>
            <a:ext cx="152400" cy="152400"/>
          </a:xfrm>
          <a:prstGeom prst="rect">
            <a:avLst/>
          </a:prstGeom>
          <a:noFill/>
          <a:ln w="2844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7050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80083-D953-4023-96A3-A3FA285C039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 bwMode="auto">
          <a:xfrm>
            <a:off x="368300" y="1852613"/>
            <a:ext cx="84058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C0D32-3510-4465-B54C-C554BCB2DDD4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16895" r="23750" b="47656"/>
          <a:stretch>
            <a:fillRect/>
          </a:stretch>
        </p:blipFill>
        <p:spPr bwMode="auto">
          <a:xfrm>
            <a:off x="339725" y="1824038"/>
            <a:ext cx="846455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0C1488-8818-4565-A06A-A9EE04011B58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 can also be used with other features (e.g., texture) in addition to color.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81300"/>
            <a:ext cx="17097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13"/>
          <p:cNvSpPr txBox="1">
            <a:spLocks noChangeArrowheads="1"/>
          </p:cNvSpPr>
          <p:nvPr/>
        </p:nvSpPr>
        <p:spPr bwMode="auto">
          <a:xfrm>
            <a:off x="1692275" y="2349500"/>
            <a:ext cx="181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Original Images</a:t>
            </a:r>
          </a:p>
        </p:txBody>
      </p:sp>
      <p:sp>
        <p:nvSpPr>
          <p:cNvPr id="22545" name="Text Box 14"/>
          <p:cNvSpPr txBox="1">
            <a:spLocks noChangeArrowheads="1"/>
          </p:cNvSpPr>
          <p:nvPr/>
        </p:nvSpPr>
        <p:spPr bwMode="auto">
          <a:xfrm>
            <a:off x="3708400" y="2349500"/>
            <a:ext cx="1647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Color Regions</a:t>
            </a:r>
          </a:p>
        </p:txBody>
      </p:sp>
      <p:sp>
        <p:nvSpPr>
          <p:cNvPr id="22546" name="Text Box 15"/>
          <p:cNvSpPr txBox="1">
            <a:spLocks noChangeArrowheads="1"/>
          </p:cNvSpPr>
          <p:nvPr/>
        </p:nvSpPr>
        <p:spPr bwMode="auto">
          <a:xfrm>
            <a:off x="5486400" y="2359025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Texture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Clustering-based segmentation</a:t>
            </a:r>
          </a:p>
        </p:txBody>
      </p:sp>
      <p:sp>
        <p:nvSpPr>
          <p:cNvPr id="2355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Simple, fast to compute</a:t>
            </a:r>
          </a:p>
          <a:p>
            <a:pPr lvl="1"/>
            <a:r>
              <a:rPr lang="en-US" smtClean="0"/>
              <a:t>Converges to local minimum of within-cluster squared error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Setting K?</a:t>
            </a:r>
          </a:p>
          <a:p>
            <a:pPr lvl="1"/>
            <a:r>
              <a:rPr lang="en-US" smtClean="0"/>
              <a:t>Sensitive to initial centers</a:t>
            </a:r>
          </a:p>
          <a:p>
            <a:pPr lvl="1"/>
            <a:r>
              <a:rPr lang="en-US" smtClean="0"/>
              <a:t>Sensitive to outliers</a:t>
            </a:r>
          </a:p>
          <a:p>
            <a:pPr lvl="1"/>
            <a:r>
              <a:rPr lang="en-US" smtClean="0"/>
              <a:t>Detects spherical clusters</a:t>
            </a:r>
          </a:p>
          <a:p>
            <a:endParaRPr lang="en-US" smtClean="0"/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647731-8885-4CA0-AFEA-BC68F0DAB3F8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6" t="45294" r="16876" b="11569"/>
          <a:stretch>
            <a:fillRect/>
          </a:stretch>
        </p:blipFill>
        <p:spPr bwMode="auto">
          <a:xfrm>
            <a:off x="6723063" y="4149725"/>
            <a:ext cx="16795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45294" r="57652" b="11569"/>
          <a:stretch>
            <a:fillRect/>
          </a:stretch>
        </p:blipFill>
        <p:spPr bwMode="auto">
          <a:xfrm>
            <a:off x="4787900" y="4149725"/>
            <a:ext cx="15573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5098" r="18233" b="7648"/>
          <a:stretch>
            <a:fillRect/>
          </a:stretch>
        </p:blipFill>
        <p:spPr bwMode="auto">
          <a:xfrm>
            <a:off x="4859338" y="1484313"/>
            <a:ext cx="3900487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grouping in vision</a:t>
            </a:r>
          </a:p>
        </p:txBody>
      </p:sp>
      <p:sp>
        <p:nvSpPr>
          <p:cNvPr id="61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C9F6601-19AC-4A84-8017-59722A942C00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150" name="Picture 5" descr="imageRes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31913"/>
            <a:ext cx="32194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1195388" y="3775075"/>
            <a:ext cx="1085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J. Shi]</a:t>
            </a:r>
          </a:p>
        </p:txBody>
      </p:sp>
      <p:pic>
        <p:nvPicPr>
          <p:cNvPr id="6152" name="Picture 8" descr="SpeakDepVidIndex_im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30416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4000500" y="2759075"/>
            <a:ext cx="2954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[http://poseidon.csd.auth.gr/LAB_RESEARCH/Latest/imgs/SpeakDepVidIndex_img2.jpg]</a:t>
            </a:r>
          </a:p>
        </p:txBody>
      </p:sp>
      <p:pic>
        <p:nvPicPr>
          <p:cNvPr id="61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7" t="40343" r="23750" b="12479"/>
          <a:stretch>
            <a:fillRect/>
          </a:stretch>
        </p:blipFill>
        <p:spPr bwMode="auto">
          <a:xfrm>
            <a:off x="7596188" y="1341438"/>
            <a:ext cx="12954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7539038" y="4183063"/>
            <a:ext cx="1379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Wang &amp; Suter]</a:t>
            </a:r>
          </a:p>
        </p:txBody>
      </p:sp>
      <p:grpSp>
        <p:nvGrpSpPr>
          <p:cNvPr id="6156" name="Group 72"/>
          <p:cNvGrpSpPr>
            <a:grpSpLocks noChangeAspect="1"/>
          </p:cNvGrpSpPr>
          <p:nvPr/>
        </p:nvGrpSpPr>
        <p:grpSpPr bwMode="auto">
          <a:xfrm>
            <a:off x="3252788" y="3995738"/>
            <a:ext cx="4056062" cy="1943100"/>
            <a:chOff x="542925" y="6172200"/>
            <a:chExt cx="8601075" cy="4121150"/>
          </a:xfrm>
        </p:grpSpPr>
        <p:pic>
          <p:nvPicPr>
            <p:cNvPr id="6162" name="Picture 3" descr="koala-austral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4" descr="fac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5" descr="face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6" descr="side%20vie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7" descr="koala-lea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8" descr="carlond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Picture 9" descr="personkoa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10" descr="MVO%20Parking%20Lo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11" descr="koalashu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12" descr="Car_Side_Lar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13" descr="koala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14" descr="feats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15" descr="fea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16" descr="feats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17" descr="feats1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18" descr="feats1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19" descr="feats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Picture 20" descr="feats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21" descr="feats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Picture 22" descr="feats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23" descr="feats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24" descr="feats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25" descr="car6feats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85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6219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0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6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6207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8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9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0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1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2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3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4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5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7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8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7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200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6204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5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6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6201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2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3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88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189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6190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1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2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3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4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5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6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7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8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9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57" name="TextBox 72"/>
          <p:cNvSpPr txBox="1">
            <a:spLocks noChangeArrowheads="1"/>
          </p:cNvSpPr>
          <p:nvPr/>
        </p:nvSpPr>
        <p:spPr bwMode="auto">
          <a:xfrm>
            <a:off x="4640263" y="5907088"/>
            <a:ext cx="1714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Grauman &amp; Darrell]</a:t>
            </a:r>
          </a:p>
        </p:txBody>
      </p:sp>
      <p:sp>
        <p:nvSpPr>
          <p:cNvPr id="6158" name="TextBox 73"/>
          <p:cNvSpPr txBox="1">
            <a:spLocks noChangeArrowheads="1"/>
          </p:cNvSpPr>
          <p:nvPr/>
        </p:nvSpPr>
        <p:spPr bwMode="auto">
          <a:xfrm>
            <a:off x="344488" y="3924300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Determine image regions</a:t>
            </a:r>
          </a:p>
        </p:txBody>
      </p:sp>
      <p:sp>
        <p:nvSpPr>
          <p:cNvPr id="6159" name="TextBox 141"/>
          <p:cNvSpPr txBox="1">
            <a:spLocks noChangeArrowheads="1"/>
          </p:cNvSpPr>
          <p:nvPr/>
        </p:nvSpPr>
        <p:spPr bwMode="auto">
          <a:xfrm>
            <a:off x="4187825" y="60833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Object-level grouping</a:t>
            </a:r>
          </a:p>
        </p:txBody>
      </p:sp>
      <p:sp>
        <p:nvSpPr>
          <p:cNvPr id="6160" name="TextBox 142"/>
          <p:cNvSpPr txBox="1">
            <a:spLocks noChangeArrowheads="1"/>
          </p:cNvSpPr>
          <p:nvPr/>
        </p:nvSpPr>
        <p:spPr bwMode="auto">
          <a:xfrm>
            <a:off x="7532688" y="4367213"/>
            <a:ext cx="161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Figure-ground separation</a:t>
            </a:r>
          </a:p>
        </p:txBody>
      </p:sp>
      <p:sp>
        <p:nvSpPr>
          <p:cNvPr id="6161" name="TextBox 143"/>
          <p:cNvSpPr txBox="1">
            <a:spLocks noChangeArrowheads="1"/>
          </p:cNvSpPr>
          <p:nvPr/>
        </p:nvSpPr>
        <p:spPr bwMode="auto">
          <a:xfrm>
            <a:off x="3924300" y="3059113"/>
            <a:ext cx="324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Group video frames into shots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D0C59-B884-45EF-8DF0-08D011858224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K-means variants:</a:t>
            </a:r>
          </a:p>
          <a:p>
            <a:pPr lvl="1" eaLnBrk="1" hangingPunct="1"/>
            <a:r>
              <a:rPr lang="en-US" smtClean="0"/>
              <a:t>Different ways to initialize the means.</a:t>
            </a:r>
          </a:p>
          <a:p>
            <a:pPr lvl="1" eaLnBrk="1" hangingPunct="1"/>
            <a:r>
              <a:rPr lang="en-US" smtClean="0"/>
              <a:t>Different stopping criteria.</a:t>
            </a:r>
          </a:p>
          <a:p>
            <a:pPr lvl="1" eaLnBrk="1" hangingPunct="1"/>
            <a:r>
              <a:rPr lang="en-US" smtClean="0"/>
              <a:t>Dynamic methods for determining the right number of clusters (K) for a given image.</a:t>
            </a:r>
          </a:p>
          <a:p>
            <a:pPr eaLnBrk="1" hangingPunct="1"/>
            <a:r>
              <a:rPr lang="en-US" smtClean="0"/>
              <a:t>Problem: histogram-based and clustering-based segmentation using color/texture/etc can produce messy/noisy regions. (Why?)</a:t>
            </a:r>
          </a:p>
          <a:p>
            <a:pPr eaLnBrk="1" hangingPunct="1"/>
            <a:r>
              <a:rPr lang="en-US" smtClean="0"/>
              <a:t>How can these be fixed?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space.</a:t>
            </a: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86CC72-4EA8-4B30-8315-009E9C2A96E8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76200" y="2354263"/>
            <a:ext cx="89122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1730375" y="5589588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Image</a:t>
            </a: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5594350" y="5529263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Feature space </a:t>
            </a:r>
          </a:p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(L*u*v* color values)</a:t>
            </a:r>
          </a:p>
        </p:txBody>
      </p:sp>
      <p:sp>
        <p:nvSpPr>
          <p:cNvPr id="25610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0F9621-8129-457E-8A09-A93DCD6B913D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3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673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3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673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3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10" name="Freeform 107"/>
          <p:cNvSpPr>
            <a:spLocks/>
          </p:cNvSpPr>
          <p:nvPr/>
        </p:nvSpPr>
        <p:spPr bwMode="auto">
          <a:xfrm>
            <a:off x="5232400" y="1804988"/>
            <a:ext cx="2170113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AutoShape 108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12" name="Freeform 109"/>
          <p:cNvSpPr>
            <a:spLocks/>
          </p:cNvSpPr>
          <p:nvPr/>
        </p:nvSpPr>
        <p:spPr bwMode="auto">
          <a:xfrm>
            <a:off x="4567238" y="2465388"/>
            <a:ext cx="2824162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AutoShape 110"/>
          <p:cNvSpPr>
            <a:spLocks noChangeArrowheads="1"/>
          </p:cNvSpPr>
          <p:nvPr/>
        </p:nvSpPr>
        <p:spPr bwMode="auto">
          <a:xfrm rot="880212">
            <a:off x="3919538" y="333057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4" name="AutoShape 111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15" name="Freeform 112"/>
          <p:cNvSpPr>
            <a:spLocks/>
          </p:cNvSpPr>
          <p:nvPr/>
        </p:nvSpPr>
        <p:spPr bwMode="auto">
          <a:xfrm>
            <a:off x="3965575" y="350202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2" grpId="0" animBg="1"/>
      <p:bldP spid="112" grpId="1" animBg="1"/>
      <p:bldP spid="113" grpId="0" animBg="1"/>
      <p:bldP spid="114" grpId="0" animBg="1"/>
      <p:bldP spid="114" grpId="1" animBg="1"/>
      <p:bldP spid="115" grpId="0" animBg="1"/>
      <p:bldP spid="1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7FDF85-150E-4577-8D40-EE60D4CE46D1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4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2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3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4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5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775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775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748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9" name="AutoShape 107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50" name="AutoShape 108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00" y="1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97CA83-4311-4963-A683-A0E0465C856A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8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6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7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8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9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8770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877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8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8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771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72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73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8776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7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1324470">
            <a:off x="4487863" y="356235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DD4D264-6308-4523-90F8-11E8A06544B8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2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0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1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2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3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9802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3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4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5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6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795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6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9797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9799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00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01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0" y="2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17EE3F-0F54-47AB-8EF2-2F59B10A87E8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6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7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8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9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0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1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2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3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4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5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6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7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8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9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0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1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2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3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4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5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6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7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8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9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0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1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2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3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4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5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6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7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8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9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0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1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2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3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4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5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6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7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8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9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0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1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2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3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4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5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6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7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8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9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0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1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2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3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4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5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6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7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8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9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0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1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2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3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4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5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6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7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8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9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0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1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2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3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4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5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6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7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8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9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0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1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2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3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4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5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6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7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0818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0827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0828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0829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0830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1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1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0820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0821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0824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825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6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618372">
            <a:off x="5202238" y="373697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3589D6-83D5-4D89-89AA-613928B33BF0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5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185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185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85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5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843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1844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1845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1847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8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00" y="5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B23F0B-B3C2-4D92-B6B9-947817289C55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4" name="Oval 3"/>
          <p:cNvSpPr>
            <a:spLocks noChangeArrowheads="1"/>
          </p:cNvSpPr>
          <p:nvPr/>
        </p:nvSpPr>
        <p:spPr bwMode="auto">
          <a:xfrm>
            <a:off x="54848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5" name="Oval 4"/>
          <p:cNvSpPr>
            <a:spLocks noChangeArrowheads="1"/>
          </p:cNvSpPr>
          <p:nvPr/>
        </p:nvSpPr>
        <p:spPr bwMode="auto">
          <a:xfrm>
            <a:off x="5691188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5614988" y="3641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5362575" y="3586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603875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9" name="Oval 8"/>
          <p:cNvSpPr>
            <a:spLocks noChangeArrowheads="1"/>
          </p:cNvSpPr>
          <p:nvPr/>
        </p:nvSpPr>
        <p:spPr bwMode="auto">
          <a:xfrm>
            <a:off x="5376863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0" name="Oval 9"/>
          <p:cNvSpPr>
            <a:spLocks noChangeArrowheads="1"/>
          </p:cNvSpPr>
          <p:nvPr/>
        </p:nvSpPr>
        <p:spPr bwMode="auto">
          <a:xfrm>
            <a:off x="5854700" y="39798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1" name="Oval 10"/>
          <p:cNvSpPr>
            <a:spLocks noChangeArrowheads="1"/>
          </p:cNvSpPr>
          <p:nvPr/>
        </p:nvSpPr>
        <p:spPr bwMode="auto">
          <a:xfrm>
            <a:off x="5245100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2" name="Oval 11"/>
          <p:cNvSpPr>
            <a:spLocks noChangeArrowheads="1"/>
          </p:cNvSpPr>
          <p:nvPr/>
        </p:nvSpPr>
        <p:spPr bwMode="auto">
          <a:xfrm>
            <a:off x="5984875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3" name="Oval 12"/>
          <p:cNvSpPr>
            <a:spLocks noChangeArrowheads="1"/>
          </p:cNvSpPr>
          <p:nvPr/>
        </p:nvSpPr>
        <p:spPr bwMode="auto">
          <a:xfrm>
            <a:off x="5843588" y="35083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4" name="Oval 13"/>
          <p:cNvSpPr>
            <a:spLocks noChangeArrowheads="1"/>
          </p:cNvSpPr>
          <p:nvPr/>
        </p:nvSpPr>
        <p:spPr bwMode="auto">
          <a:xfrm>
            <a:off x="556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5" name="Oval 14"/>
          <p:cNvSpPr>
            <a:spLocks noChangeArrowheads="1"/>
          </p:cNvSpPr>
          <p:nvPr/>
        </p:nvSpPr>
        <p:spPr bwMode="auto">
          <a:xfrm>
            <a:off x="5713413" y="4175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6" name="Oval 15"/>
          <p:cNvSpPr>
            <a:spLocks noChangeArrowheads="1"/>
          </p:cNvSpPr>
          <p:nvPr/>
        </p:nvSpPr>
        <p:spPr bwMode="auto">
          <a:xfrm>
            <a:off x="5408613" y="41957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7" name="Oval 16"/>
          <p:cNvSpPr>
            <a:spLocks noChangeArrowheads="1"/>
          </p:cNvSpPr>
          <p:nvPr/>
        </p:nvSpPr>
        <p:spPr bwMode="auto">
          <a:xfrm>
            <a:off x="5103813" y="404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8" name="Oval 17"/>
          <p:cNvSpPr>
            <a:spLocks noChangeArrowheads="1"/>
          </p:cNvSpPr>
          <p:nvPr/>
        </p:nvSpPr>
        <p:spPr bwMode="auto">
          <a:xfrm>
            <a:off x="48752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9" name="Oval 18"/>
          <p:cNvSpPr>
            <a:spLocks noChangeArrowheads="1"/>
          </p:cNvSpPr>
          <p:nvPr/>
        </p:nvSpPr>
        <p:spPr bwMode="auto">
          <a:xfrm>
            <a:off x="5103813" y="3565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0" name="Oval 19"/>
          <p:cNvSpPr>
            <a:spLocks noChangeArrowheads="1"/>
          </p:cNvSpPr>
          <p:nvPr/>
        </p:nvSpPr>
        <p:spPr bwMode="auto">
          <a:xfrm>
            <a:off x="61706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1" name="Oval 20"/>
          <p:cNvSpPr>
            <a:spLocks noChangeArrowheads="1"/>
          </p:cNvSpPr>
          <p:nvPr/>
        </p:nvSpPr>
        <p:spPr bwMode="auto">
          <a:xfrm>
            <a:off x="6094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2" name="Oval 21"/>
          <p:cNvSpPr>
            <a:spLocks noChangeArrowheads="1"/>
          </p:cNvSpPr>
          <p:nvPr/>
        </p:nvSpPr>
        <p:spPr bwMode="auto">
          <a:xfrm>
            <a:off x="5810250" y="44592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3" name="Oval 22"/>
          <p:cNvSpPr>
            <a:spLocks noChangeArrowheads="1"/>
          </p:cNvSpPr>
          <p:nvPr/>
        </p:nvSpPr>
        <p:spPr bwMode="auto">
          <a:xfrm>
            <a:off x="5408613" y="4479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4" name="Oval 23"/>
          <p:cNvSpPr>
            <a:spLocks noChangeArrowheads="1"/>
          </p:cNvSpPr>
          <p:nvPr/>
        </p:nvSpPr>
        <p:spPr bwMode="auto">
          <a:xfrm>
            <a:off x="4951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5" name="Oval 24"/>
          <p:cNvSpPr>
            <a:spLocks noChangeArrowheads="1"/>
          </p:cNvSpPr>
          <p:nvPr/>
        </p:nvSpPr>
        <p:spPr bwMode="auto">
          <a:xfrm>
            <a:off x="45704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6" name="Oval 25"/>
          <p:cNvSpPr>
            <a:spLocks noChangeArrowheads="1"/>
          </p:cNvSpPr>
          <p:nvPr/>
        </p:nvSpPr>
        <p:spPr bwMode="auto">
          <a:xfrm>
            <a:off x="44942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7" name="Oval 26"/>
          <p:cNvSpPr>
            <a:spLocks noChangeArrowheads="1"/>
          </p:cNvSpPr>
          <p:nvPr/>
        </p:nvSpPr>
        <p:spPr bwMode="auto">
          <a:xfrm>
            <a:off x="48752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8" name="Oval 27"/>
          <p:cNvSpPr>
            <a:spLocks noChangeArrowheads="1"/>
          </p:cNvSpPr>
          <p:nvPr/>
        </p:nvSpPr>
        <p:spPr bwMode="auto">
          <a:xfrm>
            <a:off x="52562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9" name="Oval 28"/>
          <p:cNvSpPr>
            <a:spLocks noChangeArrowheads="1"/>
          </p:cNvSpPr>
          <p:nvPr/>
        </p:nvSpPr>
        <p:spPr bwMode="auto">
          <a:xfrm>
            <a:off x="5843588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0" name="Oval 29"/>
          <p:cNvSpPr>
            <a:spLocks noChangeArrowheads="1"/>
          </p:cNvSpPr>
          <p:nvPr/>
        </p:nvSpPr>
        <p:spPr bwMode="auto">
          <a:xfrm>
            <a:off x="55610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1" name="Oval 30"/>
          <p:cNvSpPr>
            <a:spLocks noChangeArrowheads="1"/>
          </p:cNvSpPr>
          <p:nvPr/>
        </p:nvSpPr>
        <p:spPr bwMode="auto">
          <a:xfrm>
            <a:off x="46466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2" name="Oval 31"/>
          <p:cNvSpPr>
            <a:spLocks noChangeArrowheads="1"/>
          </p:cNvSpPr>
          <p:nvPr/>
        </p:nvSpPr>
        <p:spPr bwMode="auto">
          <a:xfrm>
            <a:off x="50276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3" name="Oval 32"/>
          <p:cNvSpPr>
            <a:spLocks noChangeArrowheads="1"/>
          </p:cNvSpPr>
          <p:nvPr/>
        </p:nvSpPr>
        <p:spPr bwMode="auto">
          <a:xfrm>
            <a:off x="5561013" y="234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4" name="Oval 33"/>
          <p:cNvSpPr>
            <a:spLocks noChangeArrowheads="1"/>
          </p:cNvSpPr>
          <p:nvPr/>
        </p:nvSpPr>
        <p:spPr bwMode="auto">
          <a:xfrm>
            <a:off x="5103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5" name="Oval 34"/>
          <p:cNvSpPr>
            <a:spLocks noChangeArrowheads="1"/>
          </p:cNvSpPr>
          <p:nvPr/>
        </p:nvSpPr>
        <p:spPr bwMode="auto">
          <a:xfrm>
            <a:off x="5843588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6" name="Oval 35"/>
          <p:cNvSpPr>
            <a:spLocks noChangeArrowheads="1"/>
          </p:cNvSpPr>
          <p:nvPr/>
        </p:nvSpPr>
        <p:spPr bwMode="auto">
          <a:xfrm>
            <a:off x="5843588" y="1736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7" name="Oval 36"/>
          <p:cNvSpPr>
            <a:spLocks noChangeArrowheads="1"/>
          </p:cNvSpPr>
          <p:nvPr/>
        </p:nvSpPr>
        <p:spPr bwMode="auto">
          <a:xfrm>
            <a:off x="6094413" y="2498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8" name="Oval 37"/>
          <p:cNvSpPr>
            <a:spLocks noChangeArrowheads="1"/>
          </p:cNvSpPr>
          <p:nvPr/>
        </p:nvSpPr>
        <p:spPr bwMode="auto">
          <a:xfrm>
            <a:off x="6181725" y="30416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9" name="Oval 38"/>
          <p:cNvSpPr>
            <a:spLocks noChangeArrowheads="1"/>
          </p:cNvSpPr>
          <p:nvPr/>
        </p:nvSpPr>
        <p:spPr bwMode="auto">
          <a:xfrm>
            <a:off x="61706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0" name="Oval 39"/>
          <p:cNvSpPr>
            <a:spLocks noChangeArrowheads="1"/>
          </p:cNvSpPr>
          <p:nvPr/>
        </p:nvSpPr>
        <p:spPr bwMode="auto">
          <a:xfrm>
            <a:off x="65516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1" name="Oval 40"/>
          <p:cNvSpPr>
            <a:spLocks noChangeArrowheads="1"/>
          </p:cNvSpPr>
          <p:nvPr/>
        </p:nvSpPr>
        <p:spPr bwMode="auto">
          <a:xfrm>
            <a:off x="65516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2" name="Oval 41"/>
          <p:cNvSpPr>
            <a:spLocks noChangeArrowheads="1"/>
          </p:cNvSpPr>
          <p:nvPr/>
        </p:nvSpPr>
        <p:spPr bwMode="auto">
          <a:xfrm>
            <a:off x="6475413" y="2422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3" name="Oval 42"/>
          <p:cNvSpPr>
            <a:spLocks noChangeArrowheads="1"/>
          </p:cNvSpPr>
          <p:nvPr/>
        </p:nvSpPr>
        <p:spPr bwMode="auto">
          <a:xfrm>
            <a:off x="62468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4" name="Oval 43"/>
          <p:cNvSpPr>
            <a:spLocks noChangeArrowheads="1"/>
          </p:cNvSpPr>
          <p:nvPr/>
        </p:nvSpPr>
        <p:spPr bwMode="auto">
          <a:xfrm>
            <a:off x="6856413" y="1660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5" name="Oval 44"/>
          <p:cNvSpPr>
            <a:spLocks noChangeArrowheads="1"/>
          </p:cNvSpPr>
          <p:nvPr/>
        </p:nvSpPr>
        <p:spPr bwMode="auto">
          <a:xfrm>
            <a:off x="6932613" y="2117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6" name="Oval 45"/>
          <p:cNvSpPr>
            <a:spLocks noChangeArrowheads="1"/>
          </p:cNvSpPr>
          <p:nvPr/>
        </p:nvSpPr>
        <p:spPr bwMode="auto">
          <a:xfrm>
            <a:off x="7237413" y="2727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7" name="Oval 46"/>
          <p:cNvSpPr>
            <a:spLocks noChangeArrowheads="1"/>
          </p:cNvSpPr>
          <p:nvPr/>
        </p:nvSpPr>
        <p:spPr bwMode="auto">
          <a:xfrm>
            <a:off x="6627813" y="3717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8" name="Oval 47"/>
          <p:cNvSpPr>
            <a:spLocks noChangeArrowheads="1"/>
          </p:cNvSpPr>
          <p:nvPr/>
        </p:nvSpPr>
        <p:spPr bwMode="auto">
          <a:xfrm>
            <a:off x="70850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9" name="Oval 48"/>
          <p:cNvSpPr>
            <a:spLocks noChangeArrowheads="1"/>
          </p:cNvSpPr>
          <p:nvPr/>
        </p:nvSpPr>
        <p:spPr bwMode="auto">
          <a:xfrm>
            <a:off x="7847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0" name="Oval 49"/>
          <p:cNvSpPr>
            <a:spLocks noChangeArrowheads="1"/>
          </p:cNvSpPr>
          <p:nvPr/>
        </p:nvSpPr>
        <p:spPr bwMode="auto">
          <a:xfrm>
            <a:off x="6856413" y="4251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1" name="Oval 50"/>
          <p:cNvSpPr>
            <a:spLocks noChangeArrowheads="1"/>
          </p:cNvSpPr>
          <p:nvPr/>
        </p:nvSpPr>
        <p:spPr bwMode="auto">
          <a:xfrm>
            <a:off x="7400925" y="37957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2" name="Oval 51"/>
          <p:cNvSpPr>
            <a:spLocks noChangeArrowheads="1"/>
          </p:cNvSpPr>
          <p:nvPr/>
        </p:nvSpPr>
        <p:spPr bwMode="auto">
          <a:xfrm>
            <a:off x="63992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3" name="Oval 52"/>
          <p:cNvSpPr>
            <a:spLocks noChangeArrowheads="1"/>
          </p:cNvSpPr>
          <p:nvPr/>
        </p:nvSpPr>
        <p:spPr bwMode="auto">
          <a:xfrm>
            <a:off x="7466013" y="4708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4" name="Oval 53"/>
          <p:cNvSpPr>
            <a:spLocks noChangeArrowheads="1"/>
          </p:cNvSpPr>
          <p:nvPr/>
        </p:nvSpPr>
        <p:spPr bwMode="auto">
          <a:xfrm>
            <a:off x="68564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5" name="Oval 54"/>
          <p:cNvSpPr>
            <a:spLocks noChangeArrowheads="1"/>
          </p:cNvSpPr>
          <p:nvPr/>
        </p:nvSpPr>
        <p:spPr bwMode="auto">
          <a:xfrm>
            <a:off x="60182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6" name="Oval 55"/>
          <p:cNvSpPr>
            <a:spLocks noChangeArrowheads="1"/>
          </p:cNvSpPr>
          <p:nvPr/>
        </p:nvSpPr>
        <p:spPr bwMode="auto">
          <a:xfrm>
            <a:off x="5561013" y="4860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7" name="Oval 56"/>
          <p:cNvSpPr>
            <a:spLocks noChangeArrowheads="1"/>
          </p:cNvSpPr>
          <p:nvPr/>
        </p:nvSpPr>
        <p:spPr bwMode="auto">
          <a:xfrm>
            <a:off x="59420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8" name="Oval 57"/>
          <p:cNvSpPr>
            <a:spLocks noChangeArrowheads="1"/>
          </p:cNvSpPr>
          <p:nvPr/>
        </p:nvSpPr>
        <p:spPr bwMode="auto">
          <a:xfrm>
            <a:off x="6399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9" name="Oval 58"/>
          <p:cNvSpPr>
            <a:spLocks noChangeArrowheads="1"/>
          </p:cNvSpPr>
          <p:nvPr/>
        </p:nvSpPr>
        <p:spPr bwMode="auto">
          <a:xfrm>
            <a:off x="57896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0" name="Oval 59"/>
          <p:cNvSpPr>
            <a:spLocks noChangeArrowheads="1"/>
          </p:cNvSpPr>
          <p:nvPr/>
        </p:nvSpPr>
        <p:spPr bwMode="auto">
          <a:xfrm>
            <a:off x="53324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1" name="Oval 60"/>
          <p:cNvSpPr>
            <a:spLocks noChangeArrowheads="1"/>
          </p:cNvSpPr>
          <p:nvPr/>
        </p:nvSpPr>
        <p:spPr bwMode="auto">
          <a:xfrm>
            <a:off x="50276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2" name="Oval 61"/>
          <p:cNvSpPr>
            <a:spLocks noChangeArrowheads="1"/>
          </p:cNvSpPr>
          <p:nvPr/>
        </p:nvSpPr>
        <p:spPr bwMode="auto">
          <a:xfrm>
            <a:off x="44180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3" name="Oval 62"/>
          <p:cNvSpPr>
            <a:spLocks noChangeArrowheads="1"/>
          </p:cNvSpPr>
          <p:nvPr/>
        </p:nvSpPr>
        <p:spPr bwMode="auto">
          <a:xfrm>
            <a:off x="4646613" y="5318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4" name="Oval 63"/>
          <p:cNvSpPr>
            <a:spLocks noChangeArrowheads="1"/>
          </p:cNvSpPr>
          <p:nvPr/>
        </p:nvSpPr>
        <p:spPr bwMode="auto">
          <a:xfrm>
            <a:off x="4875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5" name="Oval 64"/>
          <p:cNvSpPr>
            <a:spLocks noChangeArrowheads="1"/>
          </p:cNvSpPr>
          <p:nvPr/>
        </p:nvSpPr>
        <p:spPr bwMode="auto">
          <a:xfrm>
            <a:off x="40370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6" name="Oval 65"/>
          <p:cNvSpPr>
            <a:spLocks noChangeArrowheads="1"/>
          </p:cNvSpPr>
          <p:nvPr/>
        </p:nvSpPr>
        <p:spPr bwMode="auto">
          <a:xfrm>
            <a:off x="39608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7" name="Oval 66"/>
          <p:cNvSpPr>
            <a:spLocks noChangeArrowheads="1"/>
          </p:cNvSpPr>
          <p:nvPr/>
        </p:nvSpPr>
        <p:spPr bwMode="auto">
          <a:xfrm>
            <a:off x="34274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8" name="Oval 67"/>
          <p:cNvSpPr>
            <a:spLocks noChangeArrowheads="1"/>
          </p:cNvSpPr>
          <p:nvPr/>
        </p:nvSpPr>
        <p:spPr bwMode="auto">
          <a:xfrm>
            <a:off x="39608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9" name="Oval 68"/>
          <p:cNvSpPr>
            <a:spLocks noChangeArrowheads="1"/>
          </p:cNvSpPr>
          <p:nvPr/>
        </p:nvSpPr>
        <p:spPr bwMode="auto">
          <a:xfrm>
            <a:off x="41894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0" name="Oval 69"/>
          <p:cNvSpPr>
            <a:spLocks noChangeArrowheads="1"/>
          </p:cNvSpPr>
          <p:nvPr/>
        </p:nvSpPr>
        <p:spPr bwMode="auto">
          <a:xfrm>
            <a:off x="3656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1" name="Oval 70"/>
          <p:cNvSpPr>
            <a:spLocks noChangeArrowheads="1"/>
          </p:cNvSpPr>
          <p:nvPr/>
        </p:nvSpPr>
        <p:spPr bwMode="auto">
          <a:xfrm>
            <a:off x="41894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2" name="Oval 71"/>
          <p:cNvSpPr>
            <a:spLocks noChangeArrowheads="1"/>
          </p:cNvSpPr>
          <p:nvPr/>
        </p:nvSpPr>
        <p:spPr bwMode="auto">
          <a:xfrm>
            <a:off x="4646613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3" name="Oval 72"/>
          <p:cNvSpPr>
            <a:spLocks noChangeArrowheads="1"/>
          </p:cNvSpPr>
          <p:nvPr/>
        </p:nvSpPr>
        <p:spPr bwMode="auto">
          <a:xfrm>
            <a:off x="4265613" y="219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4" name="Oval 73"/>
          <p:cNvSpPr>
            <a:spLocks noChangeArrowheads="1"/>
          </p:cNvSpPr>
          <p:nvPr/>
        </p:nvSpPr>
        <p:spPr bwMode="auto">
          <a:xfrm>
            <a:off x="49514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5" name="Oval 74"/>
          <p:cNvSpPr>
            <a:spLocks noChangeArrowheads="1"/>
          </p:cNvSpPr>
          <p:nvPr/>
        </p:nvSpPr>
        <p:spPr bwMode="auto">
          <a:xfrm>
            <a:off x="4113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6" name="Oval 75"/>
          <p:cNvSpPr>
            <a:spLocks noChangeArrowheads="1"/>
          </p:cNvSpPr>
          <p:nvPr/>
        </p:nvSpPr>
        <p:spPr bwMode="auto">
          <a:xfrm>
            <a:off x="36560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7" name="Oval 76"/>
          <p:cNvSpPr>
            <a:spLocks noChangeArrowheads="1"/>
          </p:cNvSpPr>
          <p:nvPr/>
        </p:nvSpPr>
        <p:spPr bwMode="auto">
          <a:xfrm>
            <a:off x="3579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8" name="Oval 77"/>
          <p:cNvSpPr>
            <a:spLocks noChangeArrowheads="1"/>
          </p:cNvSpPr>
          <p:nvPr/>
        </p:nvSpPr>
        <p:spPr bwMode="auto">
          <a:xfrm>
            <a:off x="3198813" y="3032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9" name="Oval 78"/>
          <p:cNvSpPr>
            <a:spLocks noChangeArrowheads="1"/>
          </p:cNvSpPr>
          <p:nvPr/>
        </p:nvSpPr>
        <p:spPr bwMode="auto">
          <a:xfrm>
            <a:off x="35798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0" name="Oval 79"/>
          <p:cNvSpPr>
            <a:spLocks noChangeArrowheads="1"/>
          </p:cNvSpPr>
          <p:nvPr/>
        </p:nvSpPr>
        <p:spPr bwMode="auto">
          <a:xfrm>
            <a:off x="2817813" y="394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1" name="Oval 80"/>
          <p:cNvSpPr>
            <a:spLocks noChangeArrowheads="1"/>
          </p:cNvSpPr>
          <p:nvPr/>
        </p:nvSpPr>
        <p:spPr bwMode="auto">
          <a:xfrm>
            <a:off x="2741613" y="4784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2" name="Oval 81"/>
          <p:cNvSpPr>
            <a:spLocks noChangeArrowheads="1"/>
          </p:cNvSpPr>
          <p:nvPr/>
        </p:nvSpPr>
        <p:spPr bwMode="auto">
          <a:xfrm>
            <a:off x="2970213" y="5622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3" name="Oval 82"/>
          <p:cNvSpPr>
            <a:spLocks noChangeArrowheads="1"/>
          </p:cNvSpPr>
          <p:nvPr/>
        </p:nvSpPr>
        <p:spPr bwMode="auto">
          <a:xfrm>
            <a:off x="22844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4" name="Oval 83"/>
          <p:cNvSpPr>
            <a:spLocks noChangeArrowheads="1"/>
          </p:cNvSpPr>
          <p:nvPr/>
        </p:nvSpPr>
        <p:spPr bwMode="auto">
          <a:xfrm>
            <a:off x="1827213" y="524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5" name="Oval 84"/>
          <p:cNvSpPr>
            <a:spLocks noChangeArrowheads="1"/>
          </p:cNvSpPr>
          <p:nvPr/>
        </p:nvSpPr>
        <p:spPr bwMode="auto">
          <a:xfrm>
            <a:off x="18272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6" name="Oval 85"/>
          <p:cNvSpPr>
            <a:spLocks noChangeArrowheads="1"/>
          </p:cNvSpPr>
          <p:nvPr/>
        </p:nvSpPr>
        <p:spPr bwMode="auto">
          <a:xfrm>
            <a:off x="2436813" y="3108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7" name="Oval 86"/>
          <p:cNvSpPr>
            <a:spLocks noChangeArrowheads="1"/>
          </p:cNvSpPr>
          <p:nvPr/>
        </p:nvSpPr>
        <p:spPr bwMode="auto">
          <a:xfrm>
            <a:off x="28178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8" name="Oval 87"/>
          <p:cNvSpPr>
            <a:spLocks noChangeArrowheads="1"/>
          </p:cNvSpPr>
          <p:nvPr/>
        </p:nvSpPr>
        <p:spPr bwMode="auto">
          <a:xfrm>
            <a:off x="19034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9" name="Oval 88"/>
          <p:cNvSpPr>
            <a:spLocks noChangeArrowheads="1"/>
          </p:cNvSpPr>
          <p:nvPr/>
        </p:nvSpPr>
        <p:spPr bwMode="auto">
          <a:xfrm>
            <a:off x="175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0" name="Oval 89"/>
          <p:cNvSpPr>
            <a:spLocks noChangeArrowheads="1"/>
          </p:cNvSpPr>
          <p:nvPr/>
        </p:nvSpPr>
        <p:spPr bwMode="auto">
          <a:xfrm>
            <a:off x="6842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1" name="Oval 90"/>
          <p:cNvSpPr>
            <a:spLocks noChangeArrowheads="1"/>
          </p:cNvSpPr>
          <p:nvPr/>
        </p:nvSpPr>
        <p:spPr bwMode="auto">
          <a:xfrm>
            <a:off x="760413" y="615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2" name="Oval 91"/>
          <p:cNvSpPr>
            <a:spLocks noChangeArrowheads="1"/>
          </p:cNvSpPr>
          <p:nvPr/>
        </p:nvSpPr>
        <p:spPr bwMode="auto">
          <a:xfrm>
            <a:off x="7604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3" name="Oval 92"/>
          <p:cNvSpPr>
            <a:spLocks noChangeArrowheads="1"/>
          </p:cNvSpPr>
          <p:nvPr/>
        </p:nvSpPr>
        <p:spPr bwMode="auto">
          <a:xfrm>
            <a:off x="912813" y="2651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4" name="Oval 93"/>
          <p:cNvSpPr>
            <a:spLocks noChangeArrowheads="1"/>
          </p:cNvSpPr>
          <p:nvPr/>
        </p:nvSpPr>
        <p:spPr bwMode="auto">
          <a:xfrm>
            <a:off x="1065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5" name="Oval 94"/>
          <p:cNvSpPr>
            <a:spLocks noChangeArrowheads="1"/>
          </p:cNvSpPr>
          <p:nvPr/>
        </p:nvSpPr>
        <p:spPr bwMode="auto">
          <a:xfrm>
            <a:off x="2513013" y="143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2866" name="Group 96"/>
          <p:cNvGrpSpPr>
            <a:grpSpLocks/>
          </p:cNvGrpSpPr>
          <p:nvPr/>
        </p:nvGrpSpPr>
        <p:grpSpPr bwMode="auto">
          <a:xfrm>
            <a:off x="4133850" y="2405063"/>
            <a:ext cx="2819400" cy="2895600"/>
            <a:chOff x="3744" y="4464"/>
            <a:chExt cx="1776" cy="1824"/>
          </a:xfrm>
        </p:grpSpPr>
        <p:sp>
          <p:nvSpPr>
            <p:cNvPr id="3287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287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287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87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867" name="AutoShape 103"/>
          <p:cNvSpPr>
            <a:spLocks noChangeArrowheads="1"/>
          </p:cNvSpPr>
          <p:nvPr/>
        </p:nvSpPr>
        <p:spPr bwMode="auto">
          <a:xfrm>
            <a:off x="7389813" y="1957388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11775" y="3630613"/>
            <a:ext cx="457200" cy="457200"/>
            <a:chOff x="4486" y="3484"/>
            <a:chExt cx="288" cy="288"/>
          </a:xfrm>
        </p:grpSpPr>
        <p:sp>
          <p:nvSpPr>
            <p:cNvPr id="32870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71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2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6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712200" cy="4965700"/>
          </a:xfrm>
        </p:spPr>
        <p:txBody>
          <a:bodyPr/>
          <a:lstStyle/>
          <a:p>
            <a:r>
              <a:rPr lang="en-US" sz="2400" smtClean="0"/>
              <a:t>Find features (color, gradients, texture, etc)</a:t>
            </a:r>
          </a:p>
          <a:p>
            <a:r>
              <a:rPr lang="en-US" sz="2400" smtClean="0"/>
              <a:t>Initialize windows at individual feature points</a:t>
            </a:r>
          </a:p>
          <a:p>
            <a:r>
              <a:rPr lang="en-US" sz="2400" smtClean="0"/>
              <a:t>Perform mean shift for each window until convergence</a:t>
            </a:r>
          </a:p>
          <a:p>
            <a:r>
              <a:rPr lang="en-US" sz="2400" smtClean="0"/>
              <a:t>Merge windows that end up near the same “peak” or mode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71426C5-0550-4432-9528-505F053D79A4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427538" y="2852738"/>
            <a:ext cx="4333875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468313" y="3141663"/>
            <a:ext cx="38766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269C895-B983-4DEE-B383-2D272CDAD1F8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065588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673046-3DC2-4560-B80A-7CAE02DD271F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4822" name="Picture 3" descr="negoiu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81" y="3860354"/>
            <a:ext cx="3790551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" descr="campus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nego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0354"/>
            <a:ext cx="3794053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58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2699070-B9CF-4D5F-8E86-4F91C7B76E64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Does not assume shape on clusters</a:t>
            </a:r>
          </a:p>
          <a:p>
            <a:pPr lvl="1"/>
            <a:r>
              <a:rPr lang="en-US" smtClean="0"/>
              <a:t>One parameter choice (window size)</a:t>
            </a:r>
          </a:p>
          <a:p>
            <a:pPr lvl="1"/>
            <a:r>
              <a:rPr lang="en-US" smtClean="0"/>
              <a:t>Generic technique</a:t>
            </a:r>
          </a:p>
          <a:p>
            <a:pPr lvl="1"/>
            <a:r>
              <a:rPr lang="en-US" smtClean="0"/>
              <a:t>Find multiple modes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Selection of window size</a:t>
            </a:r>
          </a:p>
          <a:p>
            <a:pPr lvl="1"/>
            <a:r>
              <a:rPr lang="en-US" smtClean="0"/>
              <a:t>Does not scale well with dimension of feature space</a:t>
            </a:r>
          </a:p>
          <a:p>
            <a:endParaRPr lang="en-US" smtClean="0"/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BEC10E1-C7C8-4D3D-B5EC-3077785AEE28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Kristen </a:t>
            </a:r>
            <a:r>
              <a:rPr lang="en-GB" sz="1200" dirty="0" err="1">
                <a:solidFill>
                  <a:srgbClr val="003366"/>
                </a:solidFill>
              </a:rPr>
              <a:t>Grauman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9ED558E-1247-4675-998E-689EC76BF6F3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Region growing techniques start with one pixel of a potential region and try to grow it by adding adjacent pixels till the pixels being compared are too dissimilar.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first pixel selected can be just the first unlabeled pixel in the image or a set of seed pixels can be chosen (manually or automatically) from the image.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We need to define a measure of similarity between a pixel and a set of pixels as well as a rule that makes a decision for growing based on this measure.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86F2241-617C-40EE-BC11-464AD3F9D41C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Usually a statistical test is used to decide which pixels can be added to a region.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 is a population with similar statistics.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Use statistical test to see if neighbor on border fits into the region population.</a:t>
            </a:r>
          </a:p>
          <a:p>
            <a:pPr eaLnBrk="1" hangingPunct="1"/>
            <a:r>
              <a:rPr lang="en-US" smtClean="0"/>
              <a:t>Let R be the N pixel region so far and p be a neighboring pixel with gray tone y.</a:t>
            </a:r>
          </a:p>
          <a:p>
            <a:pPr eaLnBrk="1" hangingPunct="1"/>
            <a:r>
              <a:rPr lang="en-US" smtClean="0"/>
              <a:t>Define the mean X and scatter S</a:t>
            </a:r>
            <a:r>
              <a:rPr lang="en-US" baseline="30000" smtClean="0"/>
              <a:t>2</a:t>
            </a:r>
            <a:r>
              <a:rPr lang="en-US" smtClean="0"/>
              <a:t> (sample variance) by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619250" y="5214938"/>
          <a:ext cx="25527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3" imgW="990360" imgH="431640" progId="Equation.3">
                  <p:embed/>
                </p:oleObj>
              </mc:Choice>
              <mc:Fallback>
                <p:oleObj name="Equation" r:id="rId3" imgW="9903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214938"/>
                        <a:ext cx="25527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4643438" y="5214938"/>
          <a:ext cx="3632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5" imgW="1409400" imgH="431640" progId="Equation.3">
                  <p:embed/>
                </p:oleObj>
              </mc:Choice>
              <mc:Fallback>
                <p:oleObj name="Equation" r:id="rId5" imgW="140940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214938"/>
                        <a:ext cx="36322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984B2-EA73-4D97-A558-664180A80EFA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 statistic is defined by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It has a T</a:t>
            </a:r>
            <a:r>
              <a:rPr lang="en-US" baseline="-25000" smtClean="0"/>
              <a:t>N-1</a:t>
            </a:r>
            <a:r>
              <a:rPr lang="en-US" smtClean="0"/>
              <a:t> distribution if all the pixels in R and the test pixel p are independent and identically distributed Gaussians (i.i.d. assumption).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444750" y="1916113"/>
          <a:ext cx="4252913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3" imgW="1803240" imgH="495000" progId="Equation.3">
                  <p:embed/>
                </p:oleObj>
              </mc:Choice>
              <mc:Fallback>
                <p:oleObj name="Equation" r:id="rId3" imgW="1803240" imgH="495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1916113"/>
                        <a:ext cx="4252913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D2B184F-7124-46C5-B40F-3E3CA59E4039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For the T distribution, statistical tables give us the probability Pr(T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t) for a given degrees of freedom and a confidence level. From this, pick a suitable threshold t.</a:t>
            </a:r>
          </a:p>
          <a:p>
            <a:pPr eaLnBrk="1" hangingPunct="1">
              <a:defRPr/>
            </a:pPr>
            <a:r>
              <a:rPr lang="en-US" dirty="0" smtClean="0"/>
              <a:t>If the computed 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 for desired confidence level, add p to region R and update the mean and scatter using p.</a:t>
            </a:r>
          </a:p>
          <a:p>
            <a:pPr eaLnBrk="1" hangingPunct="1">
              <a:defRPr/>
            </a:pPr>
            <a:r>
              <a:rPr lang="en-US" dirty="0" smtClean="0"/>
              <a:t>If T is too high, the value p is not likely to have arisen from the population of pixels in R. Start a new region.</a:t>
            </a:r>
          </a:p>
          <a:p>
            <a:pPr eaLnBrk="1" hangingPunct="1">
              <a:defRPr/>
            </a:pPr>
            <a:r>
              <a:rPr lang="en-US" dirty="0" smtClean="0"/>
              <a:t>Many other statistical and distance-based methods have also been proposed for region growing.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13B0B8-FD43-4959-AE56-F419984E1490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grpSp>
        <p:nvGrpSpPr>
          <p:cNvPr id="39942" name="Group 19"/>
          <p:cNvGrpSpPr>
            <a:grpSpLocks/>
          </p:cNvGrpSpPr>
          <p:nvPr/>
        </p:nvGrpSpPr>
        <p:grpSpPr bwMode="auto">
          <a:xfrm>
            <a:off x="539750" y="1268413"/>
            <a:ext cx="3683000" cy="2509837"/>
            <a:chOff x="539552" y="1268760"/>
            <a:chExt cx="3682803" cy="2509247"/>
          </a:xfrm>
        </p:grpSpPr>
        <p:sp>
          <p:nvSpPr>
            <p:cNvPr id="39952" name="Text Box 6"/>
            <p:cNvSpPr txBox="1">
              <a:spLocks noChangeArrowheads="1"/>
            </p:cNvSpPr>
            <p:nvPr/>
          </p:nvSpPr>
          <p:spPr bwMode="auto">
            <a:xfrm>
              <a:off x="539552" y="3501008"/>
              <a:ext cx="36828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www.bigr.nl/website/static/research/regrow.html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  <p:pic>
          <p:nvPicPr>
            <p:cNvPr id="39953" name="Picture 10" descr="http://www.bigr.nl/website/static/research/regrowfig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68760"/>
              <a:ext cx="3672408" cy="226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3" name="Group 18"/>
          <p:cNvGrpSpPr>
            <a:grpSpLocks/>
          </p:cNvGrpSpPr>
          <p:nvPr/>
        </p:nvGrpSpPr>
        <p:grpSpPr bwMode="auto">
          <a:xfrm>
            <a:off x="539750" y="3789363"/>
            <a:ext cx="3744913" cy="2662237"/>
            <a:chOff x="4860032" y="1268760"/>
            <a:chExt cx="3744416" cy="2663135"/>
          </a:xfrm>
        </p:grpSpPr>
        <p:pic>
          <p:nvPicPr>
            <p:cNvPr id="39950" name="Picture 18" descr="http://www.mathworks.com/matlabcentral/fx_files/19084/1/region_grow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268760"/>
              <a:ext cx="2688297" cy="230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4860032" y="3501008"/>
              <a:ext cx="37444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19084-region-growing</a:t>
              </a:r>
            </a:p>
          </p:txBody>
        </p:sp>
      </p:grpSp>
      <p:grpSp>
        <p:nvGrpSpPr>
          <p:cNvPr id="39944" name="Group 20"/>
          <p:cNvGrpSpPr>
            <a:grpSpLocks/>
          </p:cNvGrpSpPr>
          <p:nvPr/>
        </p:nvGrpSpPr>
        <p:grpSpPr bwMode="auto">
          <a:xfrm>
            <a:off x="4859338" y="1268413"/>
            <a:ext cx="3744912" cy="2665412"/>
            <a:chOff x="4788024" y="3933056"/>
            <a:chExt cx="3744416" cy="2664296"/>
          </a:xfrm>
        </p:grpSpPr>
        <p:pic>
          <p:nvPicPr>
            <p:cNvPr id="39948" name="Picture 20" descr="http://www.mathworks.com/matlabcentral/fx_files/32532/6/regionGrowin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933056"/>
              <a:ext cx="3528392" cy="225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9" name="Rectangle 15"/>
            <p:cNvSpPr>
              <a:spLocks noChangeArrowheads="1"/>
            </p:cNvSpPr>
            <p:nvPr/>
          </p:nvSpPr>
          <p:spPr bwMode="auto">
            <a:xfrm>
              <a:off x="4788024" y="6151076"/>
              <a:ext cx="374441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32532-region-growing-2d3d-grayscale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</p:grpSp>
      <p:grpSp>
        <p:nvGrpSpPr>
          <p:cNvPr id="39945" name="Group 21"/>
          <p:cNvGrpSpPr>
            <a:grpSpLocks/>
          </p:cNvGrpSpPr>
          <p:nvPr/>
        </p:nvGrpSpPr>
        <p:grpSpPr bwMode="auto">
          <a:xfrm>
            <a:off x="3995738" y="3933825"/>
            <a:ext cx="4891087" cy="2276475"/>
            <a:chOff x="179512" y="3861048"/>
            <a:chExt cx="4891150" cy="2277834"/>
          </a:xfrm>
        </p:grpSpPr>
        <p:pic>
          <p:nvPicPr>
            <p:cNvPr id="39946" name="Picture 22" descr="http://www.creatis.insa-lyon.fr/%7Egrenier/wp-content/uploads/research/ROSE_10_UnifyingVariationalApproachRegionGrowing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861048"/>
              <a:ext cx="4891150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Rectangle 17"/>
            <p:cNvSpPr>
              <a:spLocks noChangeArrowheads="1"/>
            </p:cNvSpPr>
            <p:nvPr/>
          </p:nvSpPr>
          <p:spPr bwMode="auto">
            <a:xfrm>
              <a:off x="1080120" y="5877272"/>
              <a:ext cx="327585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http://www.creatis.insa-lyon.fr/~grenier/?p=172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8CB5B6-7329-4B83-90A8-9E893DA9316F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Start with the whole image.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If the variance is too high, break into quadrants.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Merge any adjacent regions that are similar enough.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Repeat steps 2 and 3, iteratively until no more splitting or merging occur.</a:t>
            </a:r>
          </a:p>
          <a:p>
            <a:pPr marL="533400" indent="-533400" eaLnBrk="1" hangingPunct="1"/>
            <a:endParaRPr lang="en-US" smtClean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US" smtClean="0">
                <a:sym typeface="Wingdings" pitchFamily="2" charset="2"/>
              </a:rPr>
              <a:t>  </a:t>
            </a:r>
            <a:r>
              <a:rPr lang="en-US" smtClean="0"/>
              <a:t>Idea: good</a:t>
            </a:r>
            <a:br>
              <a:rPr lang="en-US" smtClean="0"/>
            </a:br>
            <a:r>
              <a:rPr lang="en-US" smtClean="0"/>
              <a:t>Results: blocky</a:t>
            </a:r>
          </a:p>
        </p:txBody>
      </p:sp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/>
          <a:stretch>
            <a:fillRect/>
          </a:stretch>
        </p:blipFill>
        <p:spPr bwMode="auto">
          <a:xfrm>
            <a:off x="3419475" y="4292600"/>
            <a:ext cx="5478463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8EA873-6BC1-43A5-9308-9AB3781CF662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24475" r="10855" b="13698"/>
          <a:stretch>
            <a:fillRect/>
          </a:stretch>
        </p:blipFill>
        <p:spPr bwMode="auto">
          <a:xfrm>
            <a:off x="541338" y="1268413"/>
            <a:ext cx="40306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7084" r="41641" b="46001"/>
          <a:stretch>
            <a:fillRect/>
          </a:stretch>
        </p:blipFill>
        <p:spPr bwMode="auto">
          <a:xfrm>
            <a:off x="4716463" y="2781300"/>
            <a:ext cx="396081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 bwMode="auto">
          <a:xfrm>
            <a:off x="2428875" y="3643313"/>
            <a:ext cx="269875" cy="500062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Bent-Up Arrow 8"/>
          <p:cNvSpPr/>
          <p:nvPr/>
        </p:nvSpPr>
        <p:spPr bwMode="auto">
          <a:xfrm>
            <a:off x="4786313" y="5214938"/>
            <a:ext cx="714375" cy="517525"/>
          </a:xfrm>
          <a:prstGeom prst="bentUp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265A52-CE92-4024-9833-D01F4531F4AD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512D98-D8EC-402C-97F7-9458BFD54F3B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3014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014663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4E3C71-3B42-45DD-911F-EE03AA5F79FD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image can be interpreted as a topographic surface, with both valleys and mountains.</a:t>
            </a:r>
          </a:p>
          <a:p>
            <a:pPr eaLnBrk="1" hangingPunct="1"/>
            <a:r>
              <a:rPr lang="en-US" smtClean="0"/>
              <a:t>Three types of points can be considered:</a:t>
            </a:r>
          </a:p>
          <a:p>
            <a:pPr lvl="1" eaLnBrk="1" hangingPunct="1"/>
            <a:r>
              <a:rPr lang="en-US" smtClean="0"/>
              <a:t>Points belonging to a regional minimum.</a:t>
            </a:r>
          </a:p>
          <a:p>
            <a:pPr lvl="1" eaLnBrk="1" hangingPunct="1"/>
            <a:r>
              <a:rPr lang="en-US" smtClean="0"/>
              <a:t>Points at which a drop of water, if placed at the location of any of those points, would fall to a single minimum.</a:t>
            </a:r>
            <a:br>
              <a:rPr lang="en-US" smtClean="0"/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catchment basins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Points at which water would be equally likely to fall to more than one such minimum.</a:t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watershed lines</a:t>
            </a:r>
            <a:endParaRPr lang="en-US" smtClean="0">
              <a:solidFill>
                <a:schemeClr val="hlink"/>
              </a:solidFill>
            </a:endParaRPr>
          </a:p>
        </p:txBody>
      </p:sp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23398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38700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BE721C-D79C-4B7F-83C3-1A2E29474E1D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Assume that there is a hole in each minima and the surface is immersed into a lake.</a:t>
            </a:r>
          </a:p>
          <a:p>
            <a:pPr eaLnBrk="1" hangingPunct="1"/>
            <a:r>
              <a:rPr lang="en-US" smtClean="0"/>
              <a:t>The water will enter through the holes at the minima and flood the surface.</a:t>
            </a:r>
          </a:p>
          <a:p>
            <a:pPr eaLnBrk="1" hangingPunct="1"/>
            <a:r>
              <a:rPr lang="en-US" smtClean="0"/>
              <a:t>To avoid the water coming from two different minima to meet, a dam is build whenever there would be a merge of the water.</a:t>
            </a:r>
          </a:p>
          <a:p>
            <a:pPr eaLnBrk="1" hangingPunct="1"/>
            <a:r>
              <a:rPr lang="en-US" smtClean="0"/>
              <a:t>Finally, the only thing visible of the surface would be the dams. These dam walls are called the watershed lines.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B8C3C0-E269-41E7-BE0E-E71E5FA3777A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653891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31D097-A7B6-4F62-9D40-F029433DD731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502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481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187D7C-01D6-4F2B-ABFC-DE7079CA95EB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6563" name="Picture 3" descr="D:\Courses\cs484\2010Spring\slides\asli_thesis\thesis_latex\figures\chapter3\hierarchy\hminseg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D:\Courses\cs484\2010Spring\slides\asli_thesis\thesis_latex\figures\chapter3\hierarchy\hminse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D:\Courses\cs484\2010Spring\slides\asli_thesis\thesis_latex\figures\chapter3\hierarchy\hminse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D:\Courses\cs484\2010Spring\slides\asli_thesis\thesis_latex\figures\chapter3\hierarchy\hminseg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D:\Courses\cs484\2010Spring\slides\asli_thesis\thesis_latex\figures\chapter3\hierarchy\hminseg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D:\Courses\cs484\2010Spring\slides\asli_thesis\thesis_latex\figures\chapter3\hierarchy\hminseg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D:\Courses\cs484\2010Spring\slides\asli_thesis\thesis_latex\figures\chapter3\hierarchy\hminseg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D:\Courses\cs484\2010Spring\slides\asli_thesis\thesis_latex\figures\chapter3\hierarchy\hminseg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23850" y="1341438"/>
            <a:ext cx="8496300" cy="496728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kern="0" dirty="0">
                <a:solidFill>
                  <a:srgbClr val="003366"/>
                </a:solidFill>
                <a:latin typeface="+mn-lt"/>
              </a:rPr>
              <a:t>A multi-scale segmentation can be obtained by iteratively smoothing the topographic surface.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4EE0B93-CDB6-4DE0-821D-6E1E86C24495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key behind using the watershed transform for segmentation is this: change your image into another image whose catchment basins are the objects you want to identify.</a:t>
            </a:r>
          </a:p>
          <a:p>
            <a:pPr eaLnBrk="1" hangingPunct="1"/>
            <a:r>
              <a:rPr lang="en-US" smtClean="0"/>
              <a:t>Examples:</a:t>
            </a:r>
          </a:p>
          <a:p>
            <a:pPr lvl="1" eaLnBrk="1" hangingPunct="1"/>
            <a:r>
              <a:rPr lang="en-US" smtClean="0"/>
              <a:t>Distance transform can be used with binary images where the catchment basins correspond to the foreground components of interest.</a:t>
            </a:r>
          </a:p>
          <a:p>
            <a:pPr lvl="1" eaLnBrk="1" hangingPunct="1"/>
            <a:r>
              <a:rPr lang="en-US" smtClean="0"/>
              <a:t>Gradient can be used with grayscale images where the catchment basins should theoretically correspond to the homogeneous grey level regions of the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4A6711-7A89-49CC-862A-E20D2EA7C10F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323850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43" r="18552" b="12347"/>
          <a:stretch>
            <a:fillRect/>
          </a:stretch>
        </p:blipFill>
        <p:spPr bwMode="auto">
          <a:xfrm>
            <a:off x="3201988" y="1546225"/>
            <a:ext cx="27384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6084888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323850" y="4425950"/>
            <a:ext cx="2735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</a:rPr>
              <a:t>Binary image.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3203575" y="4425950"/>
            <a:ext cx="2736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Distance transform of the complement of the binary image.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084888" y="4425950"/>
            <a:ext cx="27352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Watershed transform after complementing the distance transform, and forcing pixels that do not belong to the objects to be at –Inf.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120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37A1B9-8637-45E9-8194-52C2F83E33E2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1206" name="Picture 2" descr="D:\Courses\cs484\2010Spring\slides\asli_thesis\thesis_latex\figures\chapter3\hierarchy\1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D:\Courses\cs484\2010Spring\slides\156mor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10"/>
          <p:cNvSpPr>
            <a:spLocks noChangeArrowheads="1"/>
          </p:cNvSpPr>
          <p:nvPr/>
        </p:nvSpPr>
        <p:spPr bwMode="auto">
          <a:xfrm>
            <a:off x="785813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A cell image.</a:t>
            </a: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4643438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Gradient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22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FEF4A8C-BF87-4D38-AC00-9F99AFB10108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285875"/>
            <a:ext cx="2212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85875"/>
            <a:ext cx="22145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85875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714750"/>
            <a:ext cx="222091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14750"/>
            <a:ext cx="22209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714750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Rectangle 10"/>
          <p:cNvSpPr>
            <a:spLocks noChangeArrowheads="1"/>
          </p:cNvSpPr>
          <p:nvPr/>
        </p:nvSpPr>
        <p:spPr bwMode="auto">
          <a:xfrm>
            <a:off x="0" y="60721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Multi-scale watershed segmentation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C7BFC57-2EF1-4EBF-9DD9-CF4052FF7AD2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From images to objects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defines an object?</a:t>
            </a:r>
          </a:p>
          <a:p>
            <a:pPr lvl="1" eaLnBrk="1" hangingPunct="1"/>
            <a:r>
              <a:rPr lang="en-US" dirty="0" smtClean="0"/>
              <a:t>Subjective problem, but has been well-studied.</a:t>
            </a:r>
          </a:p>
          <a:p>
            <a:pPr lvl="1" eaLnBrk="1" hangingPunct="1"/>
            <a:r>
              <a:rPr lang="en-US" dirty="0" smtClean="0"/>
              <a:t>Gestalt laws seek to formalize this.</a:t>
            </a:r>
          </a:p>
          <a:p>
            <a:pPr lvl="1" eaLnBrk="1" hangingPunct="1"/>
            <a:r>
              <a:rPr lang="en-US" dirty="0" smtClean="0"/>
              <a:t>“What is interesting and what is not” depends on the  application.</a:t>
            </a:r>
          </a:p>
          <a:p>
            <a:pPr lvl="1" eaLnBrk="1" hangingPunct="1"/>
            <a:r>
              <a:rPr lang="en-US" dirty="0" smtClean="0"/>
              <a:t>There is no single solution to this problem.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5FE2E7-F558-485D-A4AA-92DCD861548C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image is represented by a graph whose nodes are pixels or small groups of pixels.</a:t>
            </a:r>
          </a:p>
          <a:p>
            <a:pPr eaLnBrk="1" hangingPunct="1"/>
            <a:r>
              <a:rPr lang="en-US" smtClean="0"/>
              <a:t>The goal is to partition the nodes into disjoint sets so that the similarity within each set is high and across different sets is low.</a:t>
            </a:r>
          </a:p>
        </p:txBody>
      </p:sp>
      <p:grpSp>
        <p:nvGrpSpPr>
          <p:cNvPr id="53255" name="Group 4"/>
          <p:cNvGrpSpPr>
            <a:grpSpLocks/>
          </p:cNvGrpSpPr>
          <p:nvPr/>
        </p:nvGrpSpPr>
        <p:grpSpPr bwMode="auto">
          <a:xfrm>
            <a:off x="2019300" y="3933825"/>
            <a:ext cx="5105400" cy="1524000"/>
            <a:chOff x="912" y="2640"/>
            <a:chExt cx="3216" cy="960"/>
          </a:xfrm>
        </p:grpSpPr>
        <p:sp>
          <p:nvSpPr>
            <p:cNvPr id="53256" name="Oval 5"/>
            <p:cNvSpPr>
              <a:spLocks noChangeArrowheads="1"/>
            </p:cNvSpPr>
            <p:nvPr/>
          </p:nvSpPr>
          <p:spPr bwMode="auto">
            <a:xfrm>
              <a:off x="1152" y="321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Oval 6"/>
            <p:cNvSpPr>
              <a:spLocks noChangeArrowheads="1"/>
            </p:cNvSpPr>
            <p:nvPr/>
          </p:nvSpPr>
          <p:spPr bwMode="auto">
            <a:xfrm>
              <a:off x="1344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Oval 7"/>
            <p:cNvSpPr>
              <a:spLocks noChangeArrowheads="1"/>
            </p:cNvSpPr>
            <p:nvPr/>
          </p:nvSpPr>
          <p:spPr bwMode="auto">
            <a:xfrm>
              <a:off x="120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Oval 8"/>
            <p:cNvSpPr>
              <a:spLocks noChangeArrowheads="1"/>
            </p:cNvSpPr>
            <p:nvPr/>
          </p:nvSpPr>
          <p:spPr bwMode="auto">
            <a:xfrm>
              <a:off x="144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Oval 9"/>
            <p:cNvSpPr>
              <a:spLocks noChangeArrowheads="1"/>
            </p:cNvSpPr>
            <p:nvPr/>
          </p:nvSpPr>
          <p:spPr bwMode="auto">
            <a:xfrm>
              <a:off x="1056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Oval 10"/>
            <p:cNvSpPr>
              <a:spLocks noChangeArrowheads="1"/>
            </p:cNvSpPr>
            <p:nvPr/>
          </p:nvSpPr>
          <p:spPr bwMode="auto">
            <a:xfrm>
              <a:off x="1488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Oval 11"/>
            <p:cNvSpPr>
              <a:spLocks noChangeArrowheads="1"/>
            </p:cNvSpPr>
            <p:nvPr/>
          </p:nvSpPr>
          <p:spPr bwMode="auto">
            <a:xfrm>
              <a:off x="912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Oval 12"/>
            <p:cNvSpPr>
              <a:spLocks noChangeArrowheads="1"/>
            </p:cNvSpPr>
            <p:nvPr/>
          </p:nvSpPr>
          <p:spPr bwMode="auto">
            <a:xfrm>
              <a:off x="960" y="340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Oval 13"/>
            <p:cNvSpPr>
              <a:spLocks noChangeArrowheads="1"/>
            </p:cNvSpPr>
            <p:nvPr/>
          </p:nvSpPr>
          <p:spPr bwMode="auto">
            <a:xfrm>
              <a:off x="3216" y="278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Oval 14"/>
            <p:cNvSpPr>
              <a:spLocks noChangeArrowheads="1"/>
            </p:cNvSpPr>
            <p:nvPr/>
          </p:nvSpPr>
          <p:spPr bwMode="auto">
            <a:xfrm>
              <a:off x="3504" y="273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" name="Oval 15"/>
            <p:cNvSpPr>
              <a:spLocks noChangeArrowheads="1"/>
            </p:cNvSpPr>
            <p:nvPr/>
          </p:nvSpPr>
          <p:spPr bwMode="auto">
            <a:xfrm>
              <a:off x="3792" y="268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Oval 16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Oval 17"/>
            <p:cNvSpPr>
              <a:spLocks noChangeArrowheads="1"/>
            </p:cNvSpPr>
            <p:nvPr/>
          </p:nvSpPr>
          <p:spPr bwMode="auto">
            <a:xfrm>
              <a:off x="3600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Oval 18"/>
            <p:cNvSpPr>
              <a:spLocks noChangeArrowheads="1"/>
            </p:cNvSpPr>
            <p:nvPr/>
          </p:nvSpPr>
          <p:spPr bwMode="auto">
            <a:xfrm>
              <a:off x="3888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Oval 19"/>
            <p:cNvSpPr>
              <a:spLocks noChangeArrowheads="1"/>
            </p:cNvSpPr>
            <p:nvPr/>
          </p:nvSpPr>
          <p:spPr bwMode="auto">
            <a:xfrm>
              <a:off x="4032" y="264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Oval 20"/>
            <p:cNvSpPr>
              <a:spLocks noChangeArrowheads="1"/>
            </p:cNvSpPr>
            <p:nvPr/>
          </p:nvSpPr>
          <p:spPr bwMode="auto">
            <a:xfrm>
              <a:off x="3648" y="302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Oval 21"/>
            <p:cNvSpPr>
              <a:spLocks noChangeArrowheads="1"/>
            </p:cNvSpPr>
            <p:nvPr/>
          </p:nvSpPr>
          <p:spPr bwMode="auto">
            <a:xfrm>
              <a:off x="3360" y="3072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Line 22"/>
            <p:cNvSpPr>
              <a:spLocks noChangeShapeType="1"/>
            </p:cNvSpPr>
            <p:nvPr/>
          </p:nvSpPr>
          <p:spPr bwMode="auto">
            <a:xfrm flipH="1">
              <a:off x="960" y="3024"/>
              <a:ext cx="144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4" name="Line 23"/>
            <p:cNvSpPr>
              <a:spLocks noChangeShapeType="1"/>
            </p:cNvSpPr>
            <p:nvPr/>
          </p:nvSpPr>
          <p:spPr bwMode="auto">
            <a:xfrm>
              <a:off x="960" y="3216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5" name="Line 24"/>
            <p:cNvSpPr>
              <a:spLocks noChangeShapeType="1"/>
            </p:cNvSpPr>
            <p:nvPr/>
          </p:nvSpPr>
          <p:spPr bwMode="auto">
            <a:xfrm>
              <a:off x="1008" y="3456"/>
              <a:ext cx="240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6" name="Line 25"/>
            <p:cNvSpPr>
              <a:spLocks noChangeShapeType="1"/>
            </p:cNvSpPr>
            <p:nvPr/>
          </p:nvSpPr>
          <p:spPr bwMode="auto">
            <a:xfrm>
              <a:off x="1248" y="3552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7" name="Line 26"/>
            <p:cNvSpPr>
              <a:spLocks noChangeShapeType="1"/>
            </p:cNvSpPr>
            <p:nvPr/>
          </p:nvSpPr>
          <p:spPr bwMode="auto">
            <a:xfrm flipH="1">
              <a:off x="1488" y="331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8" name="Line 27"/>
            <p:cNvSpPr>
              <a:spLocks noChangeShapeType="1"/>
            </p:cNvSpPr>
            <p:nvPr/>
          </p:nvSpPr>
          <p:spPr bwMode="auto">
            <a:xfrm>
              <a:off x="1392" y="302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9" name="Line 28"/>
            <p:cNvSpPr>
              <a:spLocks noChangeShapeType="1"/>
            </p:cNvSpPr>
            <p:nvPr/>
          </p:nvSpPr>
          <p:spPr bwMode="auto">
            <a:xfrm>
              <a:off x="1104" y="3024"/>
              <a:ext cx="288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0" name="Line 29"/>
            <p:cNvSpPr>
              <a:spLocks noChangeShapeType="1"/>
            </p:cNvSpPr>
            <p:nvPr/>
          </p:nvSpPr>
          <p:spPr bwMode="auto">
            <a:xfrm>
              <a:off x="1104" y="3024"/>
              <a:ext cx="9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1" name="Line 30"/>
            <p:cNvSpPr>
              <a:spLocks noChangeShapeType="1"/>
            </p:cNvSpPr>
            <p:nvPr/>
          </p:nvSpPr>
          <p:spPr bwMode="auto">
            <a:xfrm>
              <a:off x="960" y="3216"/>
              <a:ext cx="240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2" name="Line 31"/>
            <p:cNvSpPr>
              <a:spLocks noChangeShapeType="1"/>
            </p:cNvSpPr>
            <p:nvPr/>
          </p:nvSpPr>
          <p:spPr bwMode="auto">
            <a:xfrm flipV="1">
              <a:off x="1008" y="3264"/>
              <a:ext cx="19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3" name="Line 32"/>
            <p:cNvSpPr>
              <a:spLocks noChangeShapeType="1"/>
            </p:cNvSpPr>
            <p:nvPr/>
          </p:nvSpPr>
          <p:spPr bwMode="auto">
            <a:xfrm>
              <a:off x="1200" y="3264"/>
              <a:ext cx="4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4" name="Line 33"/>
            <p:cNvSpPr>
              <a:spLocks noChangeShapeType="1"/>
            </p:cNvSpPr>
            <p:nvPr/>
          </p:nvSpPr>
          <p:spPr bwMode="auto">
            <a:xfrm>
              <a:off x="1200" y="3264"/>
              <a:ext cx="336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5" name="Line 34"/>
            <p:cNvSpPr>
              <a:spLocks noChangeShapeType="1"/>
            </p:cNvSpPr>
            <p:nvPr/>
          </p:nvSpPr>
          <p:spPr bwMode="auto">
            <a:xfrm>
              <a:off x="1200" y="3264"/>
              <a:ext cx="28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6" name="Line 35"/>
            <p:cNvSpPr>
              <a:spLocks noChangeShapeType="1"/>
            </p:cNvSpPr>
            <p:nvPr/>
          </p:nvSpPr>
          <p:spPr bwMode="auto">
            <a:xfrm flipV="1">
              <a:off x="1200" y="3312"/>
              <a:ext cx="33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7" name="Line 36"/>
            <p:cNvSpPr>
              <a:spLocks noChangeShapeType="1"/>
            </p:cNvSpPr>
            <p:nvPr/>
          </p:nvSpPr>
          <p:spPr bwMode="auto">
            <a:xfrm flipV="1">
              <a:off x="1200" y="3024"/>
              <a:ext cx="192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8" name="Line 37"/>
            <p:cNvSpPr>
              <a:spLocks noChangeShapeType="1"/>
            </p:cNvSpPr>
            <p:nvPr/>
          </p:nvSpPr>
          <p:spPr bwMode="auto">
            <a:xfrm flipV="1">
              <a:off x="1248" y="3024"/>
              <a:ext cx="144" cy="52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9" name="Line 38"/>
            <p:cNvSpPr>
              <a:spLocks noChangeShapeType="1"/>
            </p:cNvSpPr>
            <p:nvPr/>
          </p:nvSpPr>
          <p:spPr bwMode="auto">
            <a:xfrm flipV="1">
              <a:off x="960" y="3024"/>
              <a:ext cx="43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0" name="Line 39"/>
            <p:cNvSpPr>
              <a:spLocks noChangeShapeType="1"/>
            </p:cNvSpPr>
            <p:nvPr/>
          </p:nvSpPr>
          <p:spPr bwMode="auto">
            <a:xfrm flipV="1">
              <a:off x="1008" y="3312"/>
              <a:ext cx="52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1" name="Line 40"/>
            <p:cNvSpPr>
              <a:spLocks noChangeShapeType="1"/>
            </p:cNvSpPr>
            <p:nvPr/>
          </p:nvSpPr>
          <p:spPr bwMode="auto">
            <a:xfrm>
              <a:off x="3264" y="2832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2" name="Line 41"/>
            <p:cNvSpPr>
              <a:spLocks noChangeShapeType="1"/>
            </p:cNvSpPr>
            <p:nvPr/>
          </p:nvSpPr>
          <p:spPr bwMode="auto">
            <a:xfrm flipV="1">
              <a:off x="3264" y="2688"/>
              <a:ext cx="816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3" name="Line 42"/>
            <p:cNvSpPr>
              <a:spLocks noChangeShapeType="1"/>
            </p:cNvSpPr>
            <p:nvPr/>
          </p:nvSpPr>
          <p:spPr bwMode="auto">
            <a:xfrm flipH="1">
              <a:off x="3936" y="2688"/>
              <a:ext cx="144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4" name="Line 43"/>
            <p:cNvSpPr>
              <a:spLocks noChangeShapeType="1"/>
            </p:cNvSpPr>
            <p:nvPr/>
          </p:nvSpPr>
          <p:spPr bwMode="auto">
            <a:xfrm>
              <a:off x="3936" y="2928"/>
              <a:ext cx="0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5" name="Line 44"/>
            <p:cNvSpPr>
              <a:spLocks noChangeShapeType="1"/>
            </p:cNvSpPr>
            <p:nvPr/>
          </p:nvSpPr>
          <p:spPr bwMode="auto">
            <a:xfrm>
              <a:off x="3408" y="3120"/>
              <a:ext cx="240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6" name="Line 45"/>
            <p:cNvSpPr>
              <a:spLocks noChangeShapeType="1"/>
            </p:cNvSpPr>
            <p:nvPr/>
          </p:nvSpPr>
          <p:spPr bwMode="auto">
            <a:xfrm flipV="1">
              <a:off x="3648" y="307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7" name="Line 46"/>
            <p:cNvSpPr>
              <a:spLocks noChangeShapeType="1"/>
            </p:cNvSpPr>
            <p:nvPr/>
          </p:nvSpPr>
          <p:spPr bwMode="auto">
            <a:xfrm>
              <a:off x="3552" y="278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8" name="Line 47"/>
            <p:cNvSpPr>
              <a:spLocks noChangeShapeType="1"/>
            </p:cNvSpPr>
            <p:nvPr/>
          </p:nvSpPr>
          <p:spPr bwMode="auto">
            <a:xfrm flipV="1">
              <a:off x="3408" y="3072"/>
              <a:ext cx="288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9" name="Line 48"/>
            <p:cNvSpPr>
              <a:spLocks noChangeShapeType="1"/>
            </p:cNvSpPr>
            <p:nvPr/>
          </p:nvSpPr>
          <p:spPr bwMode="auto">
            <a:xfrm flipV="1">
              <a:off x="3696" y="2736"/>
              <a:ext cx="144" cy="33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0" name="Line 49"/>
            <p:cNvSpPr>
              <a:spLocks noChangeShapeType="1"/>
            </p:cNvSpPr>
            <p:nvPr/>
          </p:nvSpPr>
          <p:spPr bwMode="auto">
            <a:xfrm flipV="1">
              <a:off x="3648" y="2928"/>
              <a:ext cx="28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1" name="Line 50"/>
            <p:cNvSpPr>
              <a:spLocks noChangeShapeType="1"/>
            </p:cNvSpPr>
            <p:nvPr/>
          </p:nvSpPr>
          <p:spPr bwMode="auto">
            <a:xfrm flipH="1">
              <a:off x="3600" y="3216"/>
              <a:ext cx="336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2" name="Line 51"/>
            <p:cNvSpPr>
              <a:spLocks noChangeShapeType="1"/>
            </p:cNvSpPr>
            <p:nvPr/>
          </p:nvSpPr>
          <p:spPr bwMode="auto">
            <a:xfrm flipH="1">
              <a:off x="3408" y="2736"/>
              <a:ext cx="432" cy="38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3" name="Line 52"/>
            <p:cNvSpPr>
              <a:spLocks noChangeShapeType="1"/>
            </p:cNvSpPr>
            <p:nvPr/>
          </p:nvSpPr>
          <p:spPr bwMode="auto">
            <a:xfrm>
              <a:off x="3408" y="3120"/>
              <a:ext cx="528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4" name="Line 53"/>
            <p:cNvSpPr>
              <a:spLocks noChangeShapeType="1"/>
            </p:cNvSpPr>
            <p:nvPr/>
          </p:nvSpPr>
          <p:spPr bwMode="auto">
            <a:xfrm flipV="1">
              <a:off x="1536" y="2832"/>
              <a:ext cx="1728" cy="48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5" name="Line 54"/>
            <p:cNvSpPr>
              <a:spLocks noChangeShapeType="1"/>
            </p:cNvSpPr>
            <p:nvPr/>
          </p:nvSpPr>
          <p:spPr bwMode="auto">
            <a:xfrm flipV="1">
              <a:off x="1488" y="3120"/>
              <a:ext cx="1920" cy="43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75CD1A-59E0-4798-AF03-B86EE7D1F3BD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Let </a:t>
            </a:r>
            <a:r>
              <a:rPr lang="en-US" dirty="0" smtClean="0">
                <a:solidFill>
                  <a:schemeClr val="hlink"/>
                </a:solidFill>
              </a:rPr>
              <a:t>G = (V,E)</a:t>
            </a:r>
            <a:r>
              <a:rPr lang="en-US" dirty="0" smtClean="0"/>
              <a:t> be a graph. Each </a:t>
            </a:r>
            <a:r>
              <a:rPr lang="en-US" dirty="0" smtClean="0">
                <a:solidFill>
                  <a:schemeClr val="hlink"/>
                </a:solidFill>
              </a:rPr>
              <a:t>edge (</a:t>
            </a:r>
            <a:r>
              <a:rPr lang="en-US" dirty="0" err="1" smtClean="0">
                <a:solidFill>
                  <a:schemeClr val="hlink"/>
                </a:solidFill>
              </a:rPr>
              <a:t>u,v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  <a:r>
              <a:rPr lang="en-US" dirty="0" smtClean="0"/>
              <a:t> has a </a:t>
            </a:r>
            <a:r>
              <a:rPr lang="en-US" dirty="0" smtClean="0">
                <a:solidFill>
                  <a:schemeClr val="hlink"/>
                </a:solidFill>
              </a:rPr>
              <a:t>weight w(</a:t>
            </a:r>
            <a:r>
              <a:rPr lang="en-US" dirty="0" err="1" smtClean="0">
                <a:solidFill>
                  <a:schemeClr val="hlink"/>
                </a:solidFill>
              </a:rPr>
              <a:t>u,v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  <a:r>
              <a:rPr lang="en-US" dirty="0" smtClean="0"/>
              <a:t> that represents the similarity between u and v.</a:t>
            </a:r>
          </a:p>
          <a:p>
            <a:pPr eaLnBrk="1" hangingPunct="1"/>
            <a:r>
              <a:rPr lang="en-US" dirty="0" smtClean="0"/>
              <a:t>Graph G can be broken into 2 disjoint graphs with node sets A and B by removing edges that connect these sets.</a:t>
            </a:r>
          </a:p>
          <a:p>
            <a:pPr eaLnBrk="1" hangingPunct="1"/>
            <a:r>
              <a:rPr lang="en-US" dirty="0" smtClean="0"/>
              <a:t>Let cut(A,B) = </a:t>
            </a:r>
            <a:r>
              <a:rPr lang="en-US" sz="4000" dirty="0" smtClean="0">
                <a:sym typeface="Symbol" pitchFamily="18" charset="2"/>
              </a:rPr>
              <a:t></a:t>
            </a:r>
            <a:r>
              <a:rPr lang="en-US" dirty="0" smtClean="0"/>
              <a:t>     w(</a:t>
            </a:r>
            <a:r>
              <a:rPr lang="en-US" dirty="0" err="1" smtClean="0"/>
              <a:t>u,v</a:t>
            </a:r>
            <a:r>
              <a:rPr lang="en-US" dirty="0" smtClean="0"/>
              <a:t>).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One way to segment G is to find the </a:t>
            </a:r>
            <a:r>
              <a:rPr lang="en-US" dirty="0" smtClean="0">
                <a:solidFill>
                  <a:schemeClr val="hlink"/>
                </a:solidFill>
              </a:rPr>
              <a:t>minimum cut</a:t>
            </a:r>
            <a:r>
              <a:rPr lang="en-US" dirty="0" smtClean="0"/>
              <a:t>.</a:t>
            </a:r>
          </a:p>
        </p:txBody>
      </p:sp>
      <p:sp>
        <p:nvSpPr>
          <p:cNvPr id="54279" name="Rectangle 4"/>
          <p:cNvSpPr>
            <a:spLocks noChangeArrowheads="1"/>
          </p:cNvSpPr>
          <p:nvPr/>
        </p:nvSpPr>
        <p:spPr bwMode="auto">
          <a:xfrm>
            <a:off x="2700338" y="4646613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u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A, vB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Problem with minimum cut: weight of cut proportional to number of edges in the cut; tends to produce small, isolated components.</a:t>
            </a:r>
          </a:p>
        </p:txBody>
      </p:sp>
      <p:sp>
        <p:nvSpPr>
          <p:cNvPr id="5530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3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CD813A4-CBAA-405E-91DA-C4C863649A0C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5303" name="Picture 5" descr="bad_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5976938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0075AD-B5BF-4888-B4F3-1C312E996E22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proposed the </a:t>
            </a:r>
            <a:r>
              <a:rPr lang="en-US" smtClean="0">
                <a:solidFill>
                  <a:schemeClr val="hlink"/>
                </a:solidFill>
              </a:rPr>
              <a:t>normalized cut</a:t>
            </a:r>
            <a:r>
              <a:rPr lang="en-US" smtClean="0"/>
              <a:t>.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>
            <a:off x="971550" y="2492375"/>
            <a:ext cx="59436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cut(A,B)             cut(A,B)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Ncut(A,B) =  ---------------  +  ---------------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assoc(A,V)         assoc(B,V)</a:t>
            </a:r>
          </a:p>
        </p:txBody>
      </p:sp>
      <p:sp>
        <p:nvSpPr>
          <p:cNvPr id="56328" name="Text Box 5"/>
          <p:cNvSpPr txBox="1">
            <a:spLocks noChangeArrowheads="1"/>
          </p:cNvSpPr>
          <p:nvPr/>
        </p:nvSpPr>
        <p:spPr bwMode="auto">
          <a:xfrm>
            <a:off x="931863" y="4157663"/>
            <a:ext cx="3640137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assoc(A,V) = </a:t>
            </a:r>
            <a:r>
              <a:rPr lang="en-US" sz="4000">
                <a:solidFill>
                  <a:srgbClr val="003366"/>
                </a:solidFill>
                <a:sym typeface="Symbol" pitchFamily="18" charset="2"/>
              </a:rPr>
              <a:t></a:t>
            </a:r>
            <a:r>
              <a:rPr lang="en-US" sz="2400">
                <a:solidFill>
                  <a:srgbClr val="003366"/>
                </a:solidFill>
              </a:rPr>
              <a:t>     w(u,t)</a:t>
            </a:r>
            <a:br>
              <a:rPr lang="en-US" sz="2400">
                <a:solidFill>
                  <a:srgbClr val="003366"/>
                </a:solidFill>
              </a:rPr>
            </a:br>
            <a:r>
              <a:rPr lang="en-US" sz="2400">
                <a:solidFill>
                  <a:srgbClr val="003366"/>
                </a:solidFill>
              </a:rPr>
              <a:t>               </a:t>
            </a:r>
            <a:r>
              <a:rPr lang="en-US" sz="2000">
                <a:solidFill>
                  <a:srgbClr val="003366"/>
                </a:solidFill>
              </a:rPr>
              <a:t>u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A, tV</a:t>
            </a:r>
            <a:endParaRPr lang="en-US" sz="2400">
              <a:solidFill>
                <a:srgbClr val="003366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6329" name="Text Box 6"/>
          <p:cNvSpPr txBox="1">
            <a:spLocks noChangeArrowheads="1"/>
          </p:cNvSpPr>
          <p:nvPr/>
        </p:nvSpPr>
        <p:spPr bwMode="auto">
          <a:xfrm>
            <a:off x="5148263" y="4300538"/>
            <a:ext cx="3084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How much is A connected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</a:rPr>
              <a:t>to the graph as a whole</a:t>
            </a:r>
          </a:p>
        </p:txBody>
      </p:sp>
      <p:sp>
        <p:nvSpPr>
          <p:cNvPr id="56330" name="Text Box 7"/>
          <p:cNvSpPr txBox="1">
            <a:spLocks noChangeArrowheads="1"/>
          </p:cNvSpPr>
          <p:nvPr/>
        </p:nvSpPr>
        <p:spPr bwMode="auto">
          <a:xfrm>
            <a:off x="7078663" y="2716213"/>
            <a:ext cx="1433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Normalized</a:t>
            </a:r>
          </a:p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cut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644BF1-21A2-4957-A1EE-1B0102939265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1785938" y="2628900"/>
            <a:ext cx="9144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>
            <a:off x="1862138" y="2628900"/>
            <a:ext cx="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2" name="Line 7"/>
          <p:cNvSpPr>
            <a:spLocks noChangeShapeType="1"/>
          </p:cNvSpPr>
          <p:nvPr/>
        </p:nvSpPr>
        <p:spPr bwMode="auto">
          <a:xfrm>
            <a:off x="2624138" y="2705100"/>
            <a:ext cx="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>
            <a:off x="1862138" y="3390900"/>
            <a:ext cx="7620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4" name="Line 9"/>
          <p:cNvSpPr>
            <a:spLocks noChangeShapeType="1"/>
          </p:cNvSpPr>
          <p:nvPr/>
        </p:nvSpPr>
        <p:spPr bwMode="auto">
          <a:xfrm>
            <a:off x="1858963" y="3279775"/>
            <a:ext cx="387350" cy="6794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5" name="Line 10"/>
          <p:cNvSpPr>
            <a:spLocks noChangeShapeType="1"/>
          </p:cNvSpPr>
          <p:nvPr/>
        </p:nvSpPr>
        <p:spPr bwMode="auto">
          <a:xfrm flipH="1">
            <a:off x="2319338" y="3314700"/>
            <a:ext cx="38100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6" name="Text Box 11"/>
          <p:cNvSpPr txBox="1">
            <a:spLocks noChangeArrowheads="1"/>
          </p:cNvSpPr>
          <p:nvPr/>
        </p:nvSpPr>
        <p:spPr bwMode="auto">
          <a:xfrm>
            <a:off x="2090738" y="2212975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7" name="Text Box 12"/>
          <p:cNvSpPr txBox="1">
            <a:spLocks noChangeArrowheads="1"/>
          </p:cNvSpPr>
          <p:nvPr/>
        </p:nvSpPr>
        <p:spPr bwMode="auto">
          <a:xfrm>
            <a:off x="1481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8" name="Text Box 13"/>
          <p:cNvSpPr txBox="1">
            <a:spLocks noChangeArrowheads="1"/>
          </p:cNvSpPr>
          <p:nvPr/>
        </p:nvSpPr>
        <p:spPr bwMode="auto">
          <a:xfrm>
            <a:off x="27003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9" name="Text Box 14"/>
          <p:cNvSpPr txBox="1">
            <a:spLocks noChangeArrowheads="1"/>
          </p:cNvSpPr>
          <p:nvPr/>
        </p:nvSpPr>
        <p:spPr bwMode="auto">
          <a:xfrm>
            <a:off x="16938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0" name="Text Box 15"/>
          <p:cNvSpPr txBox="1">
            <a:spLocks noChangeArrowheads="1"/>
          </p:cNvSpPr>
          <p:nvPr/>
        </p:nvSpPr>
        <p:spPr bwMode="auto">
          <a:xfrm>
            <a:off x="25320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1" name="Text Box 16"/>
          <p:cNvSpPr txBox="1">
            <a:spLocks noChangeArrowheads="1"/>
          </p:cNvSpPr>
          <p:nvPr/>
        </p:nvSpPr>
        <p:spPr bwMode="auto">
          <a:xfrm>
            <a:off x="2090738" y="3001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4</a:t>
            </a:r>
          </a:p>
        </p:txBody>
      </p:sp>
      <p:sp>
        <p:nvSpPr>
          <p:cNvPr id="57362" name="Freeform 17"/>
          <p:cNvSpPr>
            <a:spLocks/>
          </p:cNvSpPr>
          <p:nvPr/>
        </p:nvSpPr>
        <p:spPr bwMode="auto">
          <a:xfrm>
            <a:off x="1150938" y="25781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3" name="Freeform 18"/>
          <p:cNvSpPr>
            <a:spLocks/>
          </p:cNvSpPr>
          <p:nvPr/>
        </p:nvSpPr>
        <p:spPr bwMode="auto">
          <a:xfrm>
            <a:off x="2319338" y="26289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4" name="Text Box 19"/>
          <p:cNvSpPr txBox="1">
            <a:spLocks noChangeArrowheads="1"/>
          </p:cNvSpPr>
          <p:nvPr/>
        </p:nvSpPr>
        <p:spPr bwMode="auto">
          <a:xfrm>
            <a:off x="871538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1</a:t>
            </a:r>
          </a:p>
        </p:txBody>
      </p:sp>
      <p:sp>
        <p:nvSpPr>
          <p:cNvPr id="57365" name="Text Box 20"/>
          <p:cNvSpPr txBox="1">
            <a:spLocks noChangeArrowheads="1"/>
          </p:cNvSpPr>
          <p:nvPr/>
        </p:nvSpPr>
        <p:spPr bwMode="auto">
          <a:xfrm>
            <a:off x="32940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66" name="Line 21"/>
          <p:cNvSpPr>
            <a:spLocks noChangeShapeType="1"/>
          </p:cNvSpPr>
          <p:nvPr/>
        </p:nvSpPr>
        <p:spPr bwMode="auto">
          <a:xfrm>
            <a:off x="5519738" y="25527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7" name="Line 22"/>
          <p:cNvSpPr>
            <a:spLocks noChangeShapeType="1"/>
          </p:cNvSpPr>
          <p:nvPr/>
        </p:nvSpPr>
        <p:spPr bwMode="auto">
          <a:xfrm>
            <a:off x="6434138" y="26289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8" name="Line 23"/>
          <p:cNvSpPr>
            <a:spLocks noChangeShapeType="1"/>
          </p:cNvSpPr>
          <p:nvPr/>
        </p:nvSpPr>
        <p:spPr bwMode="auto">
          <a:xfrm>
            <a:off x="5519738" y="2628900"/>
            <a:ext cx="9906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9" name="Line 24"/>
          <p:cNvSpPr>
            <a:spLocks noChangeShapeType="1"/>
          </p:cNvSpPr>
          <p:nvPr/>
        </p:nvSpPr>
        <p:spPr bwMode="auto">
          <a:xfrm>
            <a:off x="5519738" y="3467100"/>
            <a:ext cx="9144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0" name="Line 25"/>
          <p:cNvSpPr>
            <a:spLocks noChangeShapeType="1"/>
          </p:cNvSpPr>
          <p:nvPr/>
        </p:nvSpPr>
        <p:spPr bwMode="auto">
          <a:xfrm flipH="1">
            <a:off x="5443538" y="2628900"/>
            <a:ext cx="99060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1" name="Line 26"/>
          <p:cNvSpPr>
            <a:spLocks noChangeShapeType="1"/>
          </p:cNvSpPr>
          <p:nvPr/>
        </p:nvSpPr>
        <p:spPr bwMode="auto">
          <a:xfrm>
            <a:off x="5443538" y="2552700"/>
            <a:ext cx="990600" cy="9144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2" name="Text Box 27"/>
          <p:cNvSpPr txBox="1">
            <a:spLocks noChangeArrowheads="1"/>
          </p:cNvSpPr>
          <p:nvPr/>
        </p:nvSpPr>
        <p:spPr bwMode="auto">
          <a:xfrm>
            <a:off x="5732463" y="2128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57373" name="Text Box 29"/>
          <p:cNvSpPr txBox="1">
            <a:spLocks noChangeArrowheads="1"/>
          </p:cNvSpPr>
          <p:nvPr/>
        </p:nvSpPr>
        <p:spPr bwMode="auto">
          <a:xfrm>
            <a:off x="5824538" y="21637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52149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6434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5824538" y="3535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5672138" y="2620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56562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9" name="Line 35"/>
          <p:cNvSpPr>
            <a:spLocks noChangeShapeType="1"/>
          </p:cNvSpPr>
          <p:nvPr/>
        </p:nvSpPr>
        <p:spPr bwMode="auto">
          <a:xfrm>
            <a:off x="2700338" y="2628900"/>
            <a:ext cx="281940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0" name="Line 36"/>
          <p:cNvSpPr>
            <a:spLocks noChangeShapeType="1"/>
          </p:cNvSpPr>
          <p:nvPr/>
        </p:nvSpPr>
        <p:spPr bwMode="auto">
          <a:xfrm>
            <a:off x="2700338" y="2628900"/>
            <a:ext cx="2819400" cy="7620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1" name="Text Box 38"/>
          <p:cNvSpPr txBox="1">
            <a:spLocks noChangeArrowheads="1"/>
          </p:cNvSpPr>
          <p:nvPr/>
        </p:nvSpPr>
        <p:spPr bwMode="auto">
          <a:xfrm>
            <a:off x="4105722" y="2240037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7382" name="Text Box 39"/>
          <p:cNvSpPr txBox="1">
            <a:spLocks noChangeArrowheads="1"/>
          </p:cNvSpPr>
          <p:nvPr/>
        </p:nvSpPr>
        <p:spPr bwMode="auto">
          <a:xfrm>
            <a:off x="4067944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83" name="Text Box 40"/>
          <p:cNvSpPr txBox="1">
            <a:spLocks noChangeArrowheads="1"/>
          </p:cNvSpPr>
          <p:nvPr/>
        </p:nvSpPr>
        <p:spPr bwMode="auto">
          <a:xfrm>
            <a:off x="4110038" y="4581128"/>
            <a:ext cx="40544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3366"/>
                </a:solidFill>
              </a:rPr>
              <a:t>                      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003366"/>
                </a:solidFill>
              </a:rPr>
              <a:t>             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</a:p>
          <a:p>
            <a:pPr eaLnBrk="1" hangingPunct="1"/>
            <a:r>
              <a:rPr lang="en-US" sz="2400" dirty="0" err="1">
                <a:solidFill>
                  <a:srgbClr val="003366"/>
                </a:solidFill>
              </a:rPr>
              <a:t>Ncut</a:t>
            </a:r>
            <a:r>
              <a:rPr lang="en-US" sz="2400" dirty="0">
                <a:solidFill>
                  <a:srgbClr val="003366"/>
                </a:solidFill>
              </a:rPr>
              <a:t>(A,B) =  -------  +  ------</a:t>
            </a:r>
          </a:p>
          <a:p>
            <a:pPr eaLnBrk="1" hangingPunct="1"/>
            <a:r>
              <a:rPr lang="en-US" sz="2400" dirty="0">
                <a:solidFill>
                  <a:srgbClr val="003366"/>
                </a:solidFill>
              </a:rPr>
              <a:t>                    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</a:t>
            </a:r>
            <a:r>
              <a:rPr lang="en-US" sz="2400" dirty="0">
                <a:solidFill>
                  <a:srgbClr val="003366"/>
                </a:solidFill>
              </a:rPr>
              <a:t>          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16</a:t>
            </a:r>
          </a:p>
        </p:txBody>
      </p:sp>
      <p:sp>
        <p:nvSpPr>
          <p:cNvPr id="57384" name="Text Box 41"/>
          <p:cNvSpPr txBox="1">
            <a:spLocks noChangeArrowheads="1"/>
          </p:cNvSpPr>
          <p:nvPr/>
        </p:nvSpPr>
        <p:spPr bwMode="auto">
          <a:xfrm>
            <a:off x="1275557" y="2038911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57385" name="Text Box 42"/>
          <p:cNvSpPr txBox="1">
            <a:spLocks noChangeArrowheads="1"/>
          </p:cNvSpPr>
          <p:nvPr/>
        </p:nvSpPr>
        <p:spPr bwMode="auto">
          <a:xfrm>
            <a:off x="6451788" y="1953932"/>
            <a:ext cx="36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8080"/>
                </a:solidFill>
              </a:rPr>
              <a:t>B</a:t>
            </a:r>
          </a:p>
        </p:txBody>
      </p:sp>
      <p:sp>
        <p:nvSpPr>
          <p:cNvPr id="57386" name="Oval 43"/>
          <p:cNvSpPr>
            <a:spLocks noChangeArrowheads="1"/>
          </p:cNvSpPr>
          <p:nvPr/>
        </p:nvSpPr>
        <p:spPr bwMode="auto">
          <a:xfrm>
            <a:off x="17097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4"/>
          <p:cNvSpPr>
            <a:spLocks noChangeArrowheads="1"/>
          </p:cNvSpPr>
          <p:nvPr/>
        </p:nvSpPr>
        <p:spPr bwMode="auto">
          <a:xfrm>
            <a:off x="25479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5"/>
          <p:cNvSpPr>
            <a:spLocks noChangeArrowheads="1"/>
          </p:cNvSpPr>
          <p:nvPr/>
        </p:nvSpPr>
        <p:spPr bwMode="auto">
          <a:xfrm>
            <a:off x="17097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6"/>
          <p:cNvSpPr>
            <a:spLocks noChangeArrowheads="1"/>
          </p:cNvSpPr>
          <p:nvPr/>
        </p:nvSpPr>
        <p:spPr bwMode="auto">
          <a:xfrm>
            <a:off x="25479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0" name="Oval 47"/>
          <p:cNvSpPr>
            <a:spLocks noChangeArrowheads="1"/>
          </p:cNvSpPr>
          <p:nvPr/>
        </p:nvSpPr>
        <p:spPr bwMode="auto">
          <a:xfrm>
            <a:off x="2166938" y="38481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1" name="Oval 48"/>
          <p:cNvSpPr>
            <a:spLocks noChangeArrowheads="1"/>
          </p:cNvSpPr>
          <p:nvPr/>
        </p:nvSpPr>
        <p:spPr bwMode="auto">
          <a:xfrm>
            <a:off x="53673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2" name="Oval 49"/>
          <p:cNvSpPr>
            <a:spLocks noChangeArrowheads="1"/>
          </p:cNvSpPr>
          <p:nvPr/>
        </p:nvSpPr>
        <p:spPr bwMode="auto">
          <a:xfrm>
            <a:off x="63579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3" name="Oval 50"/>
          <p:cNvSpPr>
            <a:spLocks noChangeArrowheads="1"/>
          </p:cNvSpPr>
          <p:nvPr/>
        </p:nvSpPr>
        <p:spPr bwMode="auto">
          <a:xfrm>
            <a:off x="53673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4" name="Oval 51"/>
          <p:cNvSpPr>
            <a:spLocks noChangeArrowheads="1"/>
          </p:cNvSpPr>
          <p:nvPr/>
        </p:nvSpPr>
        <p:spPr bwMode="auto">
          <a:xfrm>
            <a:off x="63579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0"/>
          <p:cNvSpPr/>
          <p:nvPr/>
        </p:nvSpPr>
        <p:spPr bwMode="auto">
          <a:xfrm>
            <a:off x="487971" y="1718458"/>
            <a:ext cx="4348534" cy="2520280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3712047" y="1675656"/>
            <a:ext cx="3888432" cy="2592288"/>
          </a:xfrm>
          <a:prstGeom prst="ellipse">
            <a:avLst/>
          </a:prstGeom>
          <a:noFill/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D77A46-F442-47EC-B5D7-2ACA1CA82F6F}" type="slidenum">
              <a:rPr lang="en-US" smtClean="0">
                <a:solidFill>
                  <a:srgbClr val="003366"/>
                </a:solidFill>
              </a:rPr>
              <a:pPr/>
              <a:t>55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turned graph cuts into an eigenvector/eigenvalue problem.</a:t>
            </a:r>
          </a:p>
          <a:p>
            <a:pPr eaLnBrk="1" hangingPunct="1"/>
            <a:r>
              <a:rPr lang="en-US" smtClean="0"/>
              <a:t>Set up a weighted graph G=(V,E).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V</a:t>
            </a:r>
            <a:r>
              <a:rPr lang="en-US" smtClean="0"/>
              <a:t> is the set of (N) pixels.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E</a:t>
            </a:r>
            <a:r>
              <a:rPr lang="en-US" smtClean="0"/>
              <a:t> is a set of weighted edges (weight w</a:t>
            </a:r>
            <a:r>
              <a:rPr lang="en-US" baseline="-25000" smtClean="0"/>
              <a:t>ij</a:t>
            </a:r>
            <a:r>
              <a:rPr lang="en-US" smtClean="0"/>
              <a:t> gives the similarity between nodes i and j).</a:t>
            </a:r>
          </a:p>
          <a:p>
            <a:pPr lvl="1" eaLnBrk="1" hangingPunct="1"/>
            <a:r>
              <a:rPr lang="en-US" smtClean="0"/>
              <a:t>Length N vector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</a:t>
            </a:r>
            <a:r>
              <a:rPr lang="en-US" baseline="-25000" smtClean="0"/>
              <a:t>i</a:t>
            </a:r>
            <a:r>
              <a:rPr lang="en-US" smtClean="0"/>
              <a:t> is the sum of the weights from node i to all other nodes.</a:t>
            </a:r>
          </a:p>
          <a:p>
            <a:pPr lvl="1" eaLnBrk="1" hangingPunct="1"/>
            <a:r>
              <a:rPr lang="en-US" smtClean="0"/>
              <a:t>N x N matrix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 is a diagonal matrix with d on its diagonal.</a:t>
            </a:r>
          </a:p>
          <a:p>
            <a:pPr lvl="1" eaLnBrk="1" hangingPunct="1"/>
            <a:r>
              <a:rPr lang="en-US" smtClean="0"/>
              <a:t>N x N symmetric matrix </a:t>
            </a:r>
            <a:r>
              <a:rPr lang="en-US" smtClean="0">
                <a:solidFill>
                  <a:schemeClr val="hlink"/>
                </a:solidFill>
              </a:rPr>
              <a:t>W</a:t>
            </a:r>
            <a:r>
              <a:rPr lang="en-US" smtClean="0"/>
              <a:t>: W</a:t>
            </a:r>
            <a:r>
              <a:rPr lang="en-US" baseline="-25000" smtClean="0"/>
              <a:t>ij</a:t>
            </a:r>
            <a:r>
              <a:rPr lang="en-US" smtClean="0"/>
              <a:t> = w</a:t>
            </a:r>
            <a:r>
              <a:rPr lang="en-US" baseline="-25000" smtClean="0"/>
              <a:t>ij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400219-E7F7-4240-A48F-0FE7EB28C68C}" type="slidenum">
              <a:rPr lang="en-US" smtClean="0">
                <a:solidFill>
                  <a:srgbClr val="003366"/>
                </a:solidFill>
              </a:rPr>
              <a:pPr/>
              <a:t>56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Let x be a characteristic vector of a set A of nodes.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1 if node i is in a set A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-1 otherwise</a:t>
            </a:r>
          </a:p>
          <a:p>
            <a:pPr eaLnBrk="1" hangingPunct="1"/>
            <a:r>
              <a:rPr lang="en-US" sz="2400" smtClean="0"/>
              <a:t>Let y be a continuous approximation to x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Solve the system of equations</a:t>
            </a:r>
            <a:br>
              <a:rPr lang="en-US" sz="2400" smtClean="0"/>
            </a:br>
            <a:r>
              <a:rPr lang="en-US" sz="2400" smtClean="0"/>
              <a:t>	(D – W) y =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 D y</a:t>
            </a:r>
            <a:br>
              <a:rPr lang="en-US" sz="2400" smtClean="0"/>
            </a:br>
            <a:r>
              <a:rPr lang="en-US" sz="2400" smtClean="0"/>
              <a:t>for the eigenvectors y and eigenvalues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.</a:t>
            </a:r>
          </a:p>
          <a:p>
            <a:pPr eaLnBrk="1" hangingPunct="1"/>
            <a:r>
              <a:rPr lang="en-US" sz="2400" smtClean="0"/>
              <a:t>Use the eigenvector y with second smallest eigenvalue to bipartition the graph (y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x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A).</a:t>
            </a:r>
          </a:p>
          <a:p>
            <a:pPr eaLnBrk="1" hangingPunct="1"/>
            <a:r>
              <a:rPr lang="en-US" sz="2400" smtClean="0"/>
              <a:t>If further subdivision is merited, repeat recursively.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546" r="36717" b="39531"/>
          <a:stretch>
            <a:fillRect/>
          </a:stretch>
        </p:blipFill>
        <p:spPr bwMode="auto">
          <a:xfrm>
            <a:off x="1403350" y="2959100"/>
            <a:ext cx="42481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5AFA17-CE1F-437A-AC01-83A5181BDEC8}" type="slidenum">
              <a:rPr lang="en-US" smtClean="0">
                <a:solidFill>
                  <a:srgbClr val="003366"/>
                </a:solidFill>
              </a:rPr>
              <a:pPr/>
              <a:t>57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weights w(i,j) can be defined by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w(i,j) = e                *</a:t>
            </a:r>
            <a:br>
              <a:rPr lang="en-US" smtClean="0"/>
            </a:b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</a:t>
            </a:r>
          </a:p>
          <a:p>
            <a:pPr lvl="1" eaLnBrk="1" hangingPunct="1"/>
            <a:r>
              <a:rPr lang="en-US" smtClean="0"/>
              <a:t>X(i) is the spatial location of node I</a:t>
            </a:r>
          </a:p>
          <a:p>
            <a:pPr lvl="1" eaLnBrk="1" hangingPunct="1"/>
            <a:r>
              <a:rPr lang="en-US" smtClean="0"/>
              <a:t>F(i) is the feature vector for node I</a:t>
            </a:r>
            <a:br>
              <a:rPr lang="en-US" smtClean="0"/>
            </a:br>
            <a:r>
              <a:rPr lang="en-US" smtClean="0"/>
              <a:t>which can be intensity, color, texture, motion…</a:t>
            </a:r>
          </a:p>
          <a:p>
            <a:pPr eaLnBrk="1" hangingPunct="1"/>
            <a:r>
              <a:rPr lang="en-US" smtClean="0"/>
              <a:t>The formula is set up so that w(i,j) is 0 for nodes that are too far apart.</a:t>
            </a:r>
          </a:p>
        </p:txBody>
      </p:sp>
      <p:sp>
        <p:nvSpPr>
          <p:cNvPr id="60423" name="Rectangle 4"/>
          <p:cNvSpPr>
            <a:spLocks noChangeArrowheads="1"/>
          </p:cNvSpPr>
          <p:nvPr/>
        </p:nvSpPr>
        <p:spPr bwMode="auto">
          <a:xfrm>
            <a:off x="2138363" y="2420938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3366"/>
                </a:solidFill>
              </a:rPr>
              <a:t>-||F(i)-F(j)||</a:t>
            </a:r>
            <a:r>
              <a:rPr lang="en-US" baseline="30000">
                <a:solidFill>
                  <a:srgbClr val="003366"/>
                </a:solidFill>
              </a:rPr>
              <a:t>2</a:t>
            </a:r>
            <a:r>
              <a:rPr lang="en-US">
                <a:solidFill>
                  <a:srgbClr val="003366"/>
                </a:solidFill>
              </a:rPr>
              <a:t> / 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</a:t>
            </a:r>
            <a:r>
              <a:rPr lang="en-US" baseline="-25000">
                <a:solidFill>
                  <a:srgbClr val="003366"/>
                </a:solidFill>
                <a:sym typeface="Symbol" pitchFamily="18" charset="2"/>
              </a:rPr>
              <a:t>I</a:t>
            </a:r>
            <a:r>
              <a:rPr lang="en-US" baseline="30000">
                <a:solidFill>
                  <a:srgbClr val="003366"/>
                </a:solidFill>
                <a:sym typeface="Symbol" pitchFamily="18" charset="2"/>
              </a:rPr>
              <a:t>2</a:t>
            </a:r>
          </a:p>
        </p:txBody>
      </p:sp>
      <p:grpSp>
        <p:nvGrpSpPr>
          <p:cNvPr id="60424" name="Group 8"/>
          <p:cNvGrpSpPr>
            <a:grpSpLocks/>
          </p:cNvGrpSpPr>
          <p:nvPr/>
        </p:nvGrpSpPr>
        <p:grpSpPr bwMode="auto">
          <a:xfrm>
            <a:off x="4276725" y="2205038"/>
            <a:ext cx="4795838" cy="1008062"/>
            <a:chOff x="2694" y="1117"/>
            <a:chExt cx="3021" cy="635"/>
          </a:xfrm>
        </p:grpSpPr>
        <p:sp>
          <p:nvSpPr>
            <p:cNvPr id="60425" name="Text Box 5"/>
            <p:cNvSpPr txBox="1">
              <a:spLocks noChangeArrowheads="1"/>
            </p:cNvSpPr>
            <p:nvPr/>
          </p:nvSpPr>
          <p:spPr bwMode="auto">
            <a:xfrm>
              <a:off x="2756" y="1234"/>
              <a:ext cx="295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e                    if ||X(i)-X(j)||</a:t>
              </a:r>
              <a:r>
                <a:rPr lang="en-US" sz="2400" baseline="30000">
                  <a:solidFill>
                    <a:srgbClr val="003366"/>
                  </a:solidFill>
                </a:rPr>
                <a:t>2</a:t>
              </a:r>
              <a:r>
                <a:rPr lang="en-US" sz="2400">
                  <a:solidFill>
                    <a:srgbClr val="003366"/>
                  </a:solidFill>
                </a:rPr>
                <a:t> &lt; r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                otherwise</a:t>
              </a:r>
            </a:p>
          </p:txBody>
        </p:sp>
        <p:sp>
          <p:nvSpPr>
            <p:cNvPr id="60426" name="AutoShape 6"/>
            <p:cNvSpPr>
              <a:spLocks/>
            </p:cNvSpPr>
            <p:nvPr/>
          </p:nvSpPr>
          <p:spPr bwMode="auto">
            <a:xfrm>
              <a:off x="2694" y="1258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7" name="Rectangle 7"/>
            <p:cNvSpPr>
              <a:spLocks noChangeArrowheads="1"/>
            </p:cNvSpPr>
            <p:nvPr/>
          </p:nvSpPr>
          <p:spPr bwMode="auto">
            <a:xfrm>
              <a:off x="2789" y="1117"/>
              <a:ext cx="13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003366"/>
                  </a:solidFill>
                </a:rPr>
                <a:t>-||X(i)-X(j)||</a:t>
              </a:r>
              <a:r>
                <a:rPr lang="en-US" baseline="30000">
                  <a:solidFill>
                    <a:srgbClr val="003366"/>
                  </a:solidFill>
                </a:rPr>
                <a:t>2</a:t>
              </a:r>
              <a:r>
                <a:rPr lang="en-US">
                  <a:solidFill>
                    <a:srgbClr val="003366"/>
                  </a:solidFill>
                </a:rPr>
                <a:t> / </a:t>
              </a:r>
              <a:r>
                <a:rPr lang="en-US">
                  <a:solidFill>
                    <a:srgbClr val="003366"/>
                  </a:solidFill>
                  <a:sym typeface="Symbol" pitchFamily="18" charset="2"/>
                </a:rPr>
                <a:t></a:t>
              </a:r>
              <a:r>
                <a:rPr lang="en-US" baseline="-25000">
                  <a:solidFill>
                    <a:srgbClr val="003366"/>
                  </a:solidFill>
                  <a:sym typeface="Symbol" pitchFamily="18" charset="2"/>
                </a:rPr>
                <a:t>X</a:t>
              </a:r>
              <a:r>
                <a:rPr lang="en-US" baseline="30000">
                  <a:solidFill>
                    <a:srgbClr val="003366"/>
                  </a:solidFill>
                  <a:sym typeface="Symbol" pitchFamily="18" charset="2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218294D-1130-4945-84FE-852574C89D3C}" type="slidenum">
              <a:rPr lang="en-US" smtClean="0">
                <a:solidFill>
                  <a:srgbClr val="003366"/>
                </a:solidFill>
              </a:rPr>
              <a:pPr/>
              <a:t>58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pic>
        <p:nvPicPr>
          <p:cNvPr id="61446" name="Picture 5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"/>
          <a:stretch>
            <a:fillRect/>
          </a:stretch>
        </p:blipFill>
        <p:spPr bwMode="auto">
          <a:xfrm>
            <a:off x="762000" y="1312863"/>
            <a:ext cx="762635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Graph-based segmentation</a:t>
            </a:r>
          </a:p>
        </p:txBody>
      </p:sp>
      <p:sp>
        <p:nvSpPr>
          <p:cNvPr id="6246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Generic framework, flexible to choice of function that computes weights (“affinities”) between nodes</a:t>
            </a:r>
          </a:p>
          <a:p>
            <a:pPr lvl="1"/>
            <a:r>
              <a:rPr lang="en-US" smtClean="0"/>
              <a:t>Does not require model of the data distribution</a:t>
            </a:r>
          </a:p>
          <a:p>
            <a:endParaRPr lang="en-US" smtClean="0"/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Time complexity can be high</a:t>
            </a:r>
          </a:p>
          <a:p>
            <a:pPr lvl="1"/>
            <a:r>
              <a:rPr lang="en-US" smtClean="0"/>
              <a:t>Dense, highly connected graphs </a:t>
            </a:r>
            <a:r>
              <a:rPr lang="en-US" smtClean="0">
                <a:sym typeface="Symbol" pitchFamily="18" charset="2"/>
              </a:rPr>
              <a:t></a:t>
            </a:r>
            <a:r>
              <a:rPr lang="en-US" smtClean="0"/>
              <a:t> many affinity computations</a:t>
            </a:r>
          </a:p>
          <a:p>
            <a:pPr lvl="1"/>
            <a:r>
              <a:rPr lang="en-US" smtClean="0"/>
              <a:t>Solving eigenvalue problem</a:t>
            </a:r>
          </a:p>
        </p:txBody>
      </p:sp>
      <p:sp>
        <p:nvSpPr>
          <p:cNvPr id="6246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4056B5-E770-42E8-98F8-95B9D42379B1}" type="slidenum">
              <a:rPr lang="en-US" smtClean="0">
                <a:solidFill>
                  <a:srgbClr val="003366"/>
                </a:solidFill>
              </a:rPr>
              <a:pPr/>
              <a:t>59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03C1B-39D1-4813-B575-5BBC92E55EA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A series of factors affect whether elements should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Proximity: tokens that are nearby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Similarity: similar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fate: tokens that have coherent motion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region: tokens that lie inside the same closed region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Parallelism: parallel curves or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Closure: tokens or curves that tend to lead to closed curves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Symmetry: curves that lead to symmetric groups are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Continuity: tokens that lead to “continuous” curves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Familiar configuration: tokens that, when grouped, lead to a familiar object, tend to be grouped together.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1437"/>
            <a:ext cx="8496300" cy="53279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Goal is to divide the image into a large number of regions, such that each region lies within object boundaries.</a:t>
            </a:r>
          </a:p>
          <a:p>
            <a:r>
              <a:rPr lang="en-US" dirty="0"/>
              <a:t>Desirable properties:</a:t>
            </a:r>
          </a:p>
          <a:p>
            <a:pPr lvl="1"/>
            <a:r>
              <a:rPr lang="en-US" dirty="0"/>
              <a:t>Good adherence to object boundaries</a:t>
            </a:r>
          </a:p>
          <a:p>
            <a:pPr lvl="1"/>
            <a:r>
              <a:rPr lang="en-US" dirty="0"/>
              <a:t>Regular shape and similar size</a:t>
            </a:r>
          </a:p>
          <a:p>
            <a:pPr lvl="1"/>
            <a:r>
              <a:rPr lang="en-US" dirty="0"/>
              <a:t>Fast to compute and simple to </a:t>
            </a:r>
            <a:r>
              <a:rPr lang="en-US" dirty="0" smtClean="0"/>
              <a:t>use</a:t>
            </a:r>
          </a:p>
          <a:p>
            <a:r>
              <a:rPr lang="en-US" dirty="0" smtClean="0"/>
              <a:t>Popular methods:</a:t>
            </a:r>
          </a:p>
          <a:p>
            <a:pPr lvl="1"/>
            <a:r>
              <a:rPr lang="en-US" dirty="0" smtClean="0"/>
              <a:t>Graph-based </a:t>
            </a:r>
            <a:r>
              <a:rPr lang="en-US" dirty="0" err="1" smtClean="0"/>
              <a:t>superpixel</a:t>
            </a:r>
            <a:r>
              <a:rPr lang="en-US" dirty="0" smtClean="0"/>
              <a:t> methods</a:t>
            </a:r>
          </a:p>
          <a:p>
            <a:pPr lvl="2"/>
            <a:r>
              <a:rPr lang="en-US" dirty="0" err="1" smtClean="0"/>
              <a:t>Ncut</a:t>
            </a:r>
            <a:endParaRPr lang="en-US" dirty="0" smtClean="0"/>
          </a:p>
          <a:p>
            <a:pPr lvl="1"/>
            <a:r>
              <a:rPr lang="en-US" dirty="0" smtClean="0"/>
              <a:t>Gradient-based </a:t>
            </a:r>
            <a:r>
              <a:rPr lang="en-US" dirty="0" err="1" smtClean="0"/>
              <a:t>superpixel</a:t>
            </a:r>
            <a:r>
              <a:rPr lang="en-US" dirty="0" smtClean="0"/>
              <a:t> methods</a:t>
            </a:r>
          </a:p>
          <a:p>
            <a:pPr lvl="2"/>
            <a:r>
              <a:rPr lang="en-US" dirty="0" err="1" smtClean="0"/>
              <a:t>Waterpixel</a:t>
            </a:r>
            <a:endParaRPr lang="en-US" dirty="0" smtClean="0"/>
          </a:p>
          <a:p>
            <a:pPr lvl="2"/>
            <a:r>
              <a:rPr lang="en-US" dirty="0" smtClean="0"/>
              <a:t>SLIC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 smtClean="0">
                <a:solidFill>
                  <a:srgbClr val="003366"/>
                </a:solidFill>
              </a:rPr>
              <a:t>Adapted from Derek </a:t>
            </a:r>
            <a:r>
              <a:rPr lang="en-GB" sz="1200" dirty="0" err="1" smtClean="0">
                <a:solidFill>
                  <a:srgbClr val="003366"/>
                </a:solidFill>
              </a:rPr>
              <a:t>Hoiem</a:t>
            </a:r>
            <a:r>
              <a:rPr lang="en-GB" sz="1200" dirty="0" smtClean="0">
                <a:solidFill>
                  <a:srgbClr val="003366"/>
                </a:solidFill>
              </a:rPr>
              <a:t> and </a:t>
            </a:r>
            <a:r>
              <a:rPr lang="en-GB" sz="1200" dirty="0" err="1" smtClean="0">
                <a:solidFill>
                  <a:srgbClr val="003366"/>
                </a:solidFill>
              </a:rPr>
              <a:t>Hsuan</a:t>
            </a:r>
            <a:r>
              <a:rPr lang="en-GB" sz="1200" dirty="0" smtClean="0">
                <a:solidFill>
                  <a:srgbClr val="003366"/>
                </a:solidFill>
              </a:rPr>
              <a:t>-Yi </a:t>
            </a:r>
            <a:r>
              <a:rPr lang="en-GB" sz="1200" dirty="0" err="1" smtClean="0">
                <a:solidFill>
                  <a:srgbClr val="003366"/>
                </a:solidFill>
              </a:rPr>
              <a:t>Ko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711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1438"/>
            <a:ext cx="8820150" cy="5045868"/>
          </a:xfrm>
        </p:spPr>
        <p:txBody>
          <a:bodyPr/>
          <a:lstStyle/>
          <a:p>
            <a:r>
              <a:rPr lang="en-US" dirty="0" smtClean="0"/>
              <a:t>Start </a:t>
            </a:r>
            <a:r>
              <a:rPr lang="en-US" dirty="0"/>
              <a:t>from rough initial clusters and </a:t>
            </a:r>
            <a:r>
              <a:rPr lang="en-US" dirty="0" smtClean="0"/>
              <a:t>iteratively </a:t>
            </a:r>
            <a:r>
              <a:rPr lang="en-US" dirty="0"/>
              <a:t>refine </a:t>
            </a:r>
            <a:r>
              <a:rPr lang="en-US" dirty="0" smtClean="0"/>
              <a:t>them until </a:t>
            </a:r>
            <a:r>
              <a:rPr lang="en-US" dirty="0"/>
              <a:t>some convergence criterion is met.</a:t>
            </a:r>
          </a:p>
          <a:p>
            <a:r>
              <a:rPr lang="en-US" dirty="0"/>
              <a:t>Simple linear iterative clustering (SLIC</a:t>
            </a:r>
            <a:r>
              <a:rPr lang="en-US" dirty="0" smtClean="0"/>
              <a:t>):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Initialize cluster centers on pixel grid in steps </a:t>
            </a:r>
            <a:r>
              <a:rPr lang="en-US" dirty="0" smtClean="0"/>
              <a:t>S</a:t>
            </a:r>
          </a:p>
          <a:p>
            <a:pPr marL="1200150" lvl="2" indent="-342900">
              <a:buSzPct val="60000"/>
            </a:pPr>
            <a:r>
              <a:rPr lang="en-US" dirty="0" smtClean="0"/>
              <a:t>Features</a:t>
            </a:r>
            <a:r>
              <a:rPr lang="en-US" dirty="0"/>
              <a:t>: Lab color, x-y position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Move centers to position in 3x3 window with smallest gradient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Compare each pixel to cluster center within 2S pixel distance and assign to nearest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 err="1"/>
              <a:t>Recompute</a:t>
            </a:r>
            <a:r>
              <a:rPr lang="en-US" dirty="0"/>
              <a:t> cluster centers as mean color/position of pixels belonging to each cluster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Stop when residual error is </a:t>
            </a:r>
            <a:r>
              <a:rPr lang="en-US" dirty="0" smtClean="0"/>
              <a:t>small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 smtClean="0">
                <a:solidFill>
                  <a:srgbClr val="003366"/>
                </a:solidFill>
              </a:rPr>
              <a:t>Adapted from Derek </a:t>
            </a:r>
            <a:r>
              <a:rPr lang="en-GB" sz="1200" dirty="0" err="1" smtClean="0">
                <a:solidFill>
                  <a:srgbClr val="003366"/>
                </a:solidFill>
              </a:rPr>
              <a:t>Hoiem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27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2921718" cy="43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4" y="1412776"/>
            <a:ext cx="2921718" cy="43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4645"/>
            <a:ext cx="2921718" cy="43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64163" y="6093296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http://ivrl.epfl.ch/research/superpixels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4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85875"/>
            <a:ext cx="35353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0A6127-47A9-4EC0-A453-4B48BA8AAE00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295400"/>
            <a:ext cx="53752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229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0113CE1-D9D7-48D2-8548-E9DBBAD5B87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2295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3933825"/>
            <a:ext cx="25130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17287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28797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2124075" y="580548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Similarity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12299" name="Picture 6" descr="http://www.doorexchange.net/Do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484313"/>
            <a:ext cx="13890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860800"/>
            <a:ext cx="141763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16732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7092950" y="5589588"/>
            <a:ext cx="132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Symmetry</a:t>
            </a:r>
          </a:p>
        </p:txBody>
      </p:sp>
      <p:cxnSp>
        <p:nvCxnSpPr>
          <p:cNvPr id="12303" name="Straight Connector 19"/>
          <p:cNvCxnSpPr>
            <a:cxnSpLocks noChangeShapeType="1"/>
          </p:cNvCxnSpPr>
          <p:nvPr/>
        </p:nvCxnSpPr>
        <p:spPr bwMode="auto">
          <a:xfrm rot="5400000">
            <a:off x="2771775" y="3789363"/>
            <a:ext cx="47529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304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1605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 r="32800" b="30402"/>
          <a:stretch>
            <a:fillRect/>
          </a:stretch>
        </p:blipFill>
        <p:spPr bwMode="auto">
          <a:xfrm>
            <a:off x="6804025" y="4149725"/>
            <a:ext cx="23050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331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93E749-1468-4E17-8B4E-1F26E05F40BF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3319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52578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0" r="26448"/>
          <a:stretch>
            <a:fillRect/>
          </a:stretch>
        </p:blipFill>
        <p:spPr bwMode="auto">
          <a:xfrm>
            <a:off x="827088" y="3644900"/>
            <a:ext cx="40401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460750"/>
            <a:ext cx="32226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412875"/>
            <a:ext cx="2895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6611938" y="5692775"/>
            <a:ext cx="1704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Common fate</a:t>
            </a: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2339975" y="5661025"/>
            <a:ext cx="1227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Proximity</a:t>
            </a:r>
          </a:p>
        </p:txBody>
      </p:sp>
      <p:cxnSp>
        <p:nvCxnSpPr>
          <p:cNvPr id="13325" name="Straight Connector 13"/>
          <p:cNvCxnSpPr>
            <a:cxnSpLocks noChangeShapeType="1"/>
          </p:cNvCxnSpPr>
          <p:nvPr/>
        </p:nvCxnSpPr>
        <p:spPr bwMode="auto">
          <a:xfrm rot="5400000">
            <a:off x="3204369" y="3717132"/>
            <a:ext cx="47513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1176</TotalTime>
  <Words>2736</Words>
  <Application>Microsoft Office PowerPoint</Application>
  <PresentationFormat>On-screen Show (4:3)</PresentationFormat>
  <Paragraphs>532</Paragraphs>
  <Slides>62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cs484_template</vt:lpstr>
      <vt:lpstr>Equation</vt:lpstr>
      <vt:lpstr>Image Segmentation</vt:lpstr>
      <vt:lpstr>Examples of grouping in vision</vt:lpstr>
      <vt:lpstr>Image segmentation</vt:lpstr>
      <vt:lpstr>Image segmentation</vt:lpstr>
      <vt:lpstr>From images to objects</vt:lpstr>
      <vt:lpstr>Gestalt laws</vt:lpstr>
      <vt:lpstr>Gestalt laws</vt:lpstr>
      <vt:lpstr>Gestalt laws</vt:lpstr>
      <vt:lpstr>Gestalt laws</vt:lpstr>
      <vt:lpstr>Gestalt laws</vt:lpstr>
      <vt:lpstr>Image segmentation</vt:lpstr>
      <vt:lpstr>Image segmentation</vt:lpstr>
      <vt:lpstr>Histogram-based segmentation</vt:lpstr>
      <vt:lpstr>Histogram-based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clustering/segmentation</vt:lpstr>
      <vt:lpstr>Mean shift segmentation</vt:lpstr>
      <vt:lpstr>Mean shift segmentation</vt:lpstr>
      <vt:lpstr>Mean shift segmentation</vt:lpstr>
      <vt:lpstr>Region growing</vt:lpstr>
      <vt:lpstr>Region growing</vt:lpstr>
      <vt:lpstr>Region growing</vt:lpstr>
      <vt:lpstr>Region growing</vt:lpstr>
      <vt:lpstr>Region growing</vt:lpstr>
      <vt:lpstr>Split-and-merge</vt:lpstr>
      <vt:lpstr>Split-and-merge</vt:lpstr>
      <vt:lpstr>Split-and-merge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Superpixels</vt:lpstr>
      <vt:lpstr>Superpixels</vt:lpstr>
      <vt:lpstr>Superpixels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Segmentation</dc:title>
  <dc:creator>Selim Aksoy</dc:creator>
  <cp:lastModifiedBy>Selim Aksoy</cp:lastModifiedBy>
  <cp:revision>98</cp:revision>
  <dcterms:created xsi:type="dcterms:W3CDTF">2007-04-02T18:13:24Z</dcterms:created>
  <dcterms:modified xsi:type="dcterms:W3CDTF">2017-11-09T14:50:42Z</dcterms:modified>
</cp:coreProperties>
</file>