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4" r:id="rId4"/>
    <p:sldId id="265" r:id="rId5"/>
    <p:sldId id="266" r:id="rId6"/>
    <p:sldId id="267" r:id="rId7"/>
    <p:sldId id="329" r:id="rId8"/>
    <p:sldId id="340" r:id="rId9"/>
    <p:sldId id="331" r:id="rId10"/>
    <p:sldId id="271" r:id="rId11"/>
    <p:sldId id="281" r:id="rId12"/>
    <p:sldId id="282" r:id="rId13"/>
    <p:sldId id="275" r:id="rId14"/>
    <p:sldId id="283" r:id="rId15"/>
    <p:sldId id="286" r:id="rId16"/>
    <p:sldId id="299" r:id="rId17"/>
    <p:sldId id="306" r:id="rId18"/>
    <p:sldId id="308" r:id="rId19"/>
    <p:sldId id="338" r:id="rId20"/>
    <p:sldId id="305" r:id="rId21"/>
    <p:sldId id="341" r:id="rId22"/>
    <p:sldId id="339" r:id="rId23"/>
    <p:sldId id="274" r:id="rId24"/>
    <p:sldId id="296" r:id="rId25"/>
    <p:sldId id="297" r:id="rId26"/>
    <p:sldId id="309" r:id="rId27"/>
    <p:sldId id="310" r:id="rId28"/>
    <p:sldId id="311" r:id="rId29"/>
    <p:sldId id="334" r:id="rId30"/>
    <p:sldId id="337" r:id="rId31"/>
    <p:sldId id="272" r:id="rId32"/>
    <p:sldId id="321" r:id="rId33"/>
    <p:sldId id="313" r:id="rId34"/>
    <p:sldId id="322" r:id="rId35"/>
    <p:sldId id="314" r:id="rId36"/>
    <p:sldId id="324" r:id="rId37"/>
    <p:sldId id="273" r:id="rId3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495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20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90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Octavia Camps, Penn State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7BF06-1F8A-4ADE-8E74-FE104D3CD916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485" name="Picture 5" descr="mean_f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C0AF7C-5523-45BF-A134-9C9EA55307BB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929" r="6828" b="7692"/>
          <a:stretch>
            <a:fillRect/>
          </a:stretch>
        </p:blipFill>
        <p:spPr bwMode="auto">
          <a:xfrm>
            <a:off x="1025525" y="1320800"/>
            <a:ext cx="7092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15616" y="2492896"/>
            <a:ext cx="20162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7864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796136" y="2492896"/>
            <a:ext cx="22406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26" descr="filter_sigma1_siz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ilter_sigma4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213" y="3778970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filter_sigma10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3742457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lurred_sigma1.jpg"/>
          <p:cNvPicPr>
            <a:picLocks noChangeAspect="1"/>
          </p:cNvPicPr>
          <p:nvPr/>
        </p:nvPicPr>
        <p:blipFill>
          <a:blip r:embed="rId5" cstate="print"/>
          <a:srcRect l="12660" t="6389" r="12981" b="12152"/>
          <a:stretch>
            <a:fillRect/>
          </a:stretch>
        </p:blipFill>
        <p:spPr bwMode="auto">
          <a:xfrm>
            <a:off x="109538" y="1953345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blurred_sigma4.jpg"/>
          <p:cNvPicPr>
            <a:picLocks noChangeAspect="1"/>
          </p:cNvPicPr>
          <p:nvPr/>
        </p:nvPicPr>
        <p:blipFill>
          <a:blip r:embed="rId6" cstate="print"/>
          <a:srcRect l="12892" t="4791" r="11906" b="12152"/>
          <a:stretch>
            <a:fillRect/>
          </a:stretch>
        </p:blipFill>
        <p:spPr bwMode="auto">
          <a:xfrm>
            <a:off x="3148013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lurred_sigma10.jpg"/>
          <p:cNvPicPr>
            <a:picLocks noChangeAspect="1"/>
          </p:cNvPicPr>
          <p:nvPr/>
        </p:nvPicPr>
        <p:blipFill>
          <a:blip r:embed="rId7" cstate="print"/>
          <a:srcRect l="11816" t="4791" r="12981" b="12152"/>
          <a:stretch>
            <a:fillRect/>
          </a:stretch>
        </p:blipFill>
        <p:spPr bwMode="auto">
          <a:xfrm>
            <a:off x="6397625" y="1916832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0863" y="2574057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8722" y="5229200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Width of the Gaussian kernel controls the amount of smoothing.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427663" y="6165304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K. </a:t>
            </a:r>
            <a:r>
              <a:rPr lang="en-GB" sz="1200" dirty="0" err="1" smtClean="0">
                <a:solidFill>
                  <a:srgbClr val="003366"/>
                </a:solidFill>
              </a:rPr>
              <a:t>Grauman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Both zebras and dalmatians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difference between the two is the characteristic appearance of small group 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35150" y="1268413"/>
          <a:ext cx="57499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574992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65137"/>
            <a:ext cx="4783050" cy="2600713"/>
          </a:xfrm>
          <a:prstGeom prst="rect">
            <a:avLst/>
          </a:prstGeom>
        </p:spPr>
      </p:pic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CS 484, Spring 2017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©2017, </a:t>
            </a:r>
            <a:r>
              <a:rPr lang="en-US" dirty="0" err="1" smtClean="0">
                <a:solidFill>
                  <a:srgbClr val="003366"/>
                </a:solidFill>
              </a:rPr>
              <a:t>Bilkent</a:t>
            </a:r>
            <a:r>
              <a:rPr lang="en-US" dirty="0" smtClean="0">
                <a:solidFill>
                  <a:srgbClr val="003366"/>
                </a:solidFill>
              </a:rPr>
              <a:t> University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370977" y="1268132"/>
            <a:ext cx="4433611" cy="2308086"/>
            <a:chOff x="1728" y="-525"/>
            <a:chExt cx="3780" cy="2064"/>
          </a:xfrm>
        </p:grpSpPr>
        <p:pic>
          <p:nvPicPr>
            <p:cNvPr id="26" name="Picture 6" descr="space-fre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764" y="-525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Ringing artifact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275063" y="2397283"/>
            <a:ext cx="2305049" cy="2327861"/>
          </a:xfrm>
          <a:prstGeom prst="straightConnector1">
            <a:avLst/>
          </a:prstGeom>
          <a:ln w="6032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4716016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76056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04444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17328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66908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98767" y="2060848"/>
            <a:ext cx="391692" cy="360040"/>
          </a:xfrm>
          <a:prstGeom prst="ellips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772816"/>
            <a:ext cx="207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revisit</a:t>
            </a:r>
          </a:p>
          <a:p>
            <a:r>
              <a:rPr lang="en-US" dirty="0" smtClean="0"/>
              <a:t>this discussion</a:t>
            </a:r>
          </a:p>
          <a:p>
            <a:r>
              <a:rPr lang="en-US" dirty="0" smtClean="0"/>
              <a:t>later in the Fourier</a:t>
            </a:r>
          </a:p>
          <a:p>
            <a:r>
              <a:rPr lang="en-US" dirty="0" smtClean="0"/>
              <a:t>transform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spatial filters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8722" y="5661248"/>
            <a:ext cx="78618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Gaussian versus mean filters</a:t>
            </a:r>
            <a:endParaRPr lang="en-GB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559024"/>
            <a:ext cx="8686800" cy="3886200"/>
            <a:chOff x="228600" y="1447800"/>
            <a:chExt cx="8686800" cy="3886200"/>
          </a:xfrm>
        </p:grpSpPr>
        <p:pic>
          <p:nvPicPr>
            <p:cNvPr id="6" name="Picture 4" descr="C:\larryz\classes\UW576S11\data\sn_me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736058" y="1447800"/>
              <a:ext cx="3009518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larryz\classes\UW576S11\data\sn_ori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28"/>
            <a:stretch/>
          </p:blipFill>
          <p:spPr bwMode="auto">
            <a:xfrm>
              <a:off x="228600" y="1460541"/>
              <a:ext cx="2216770" cy="285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larryz\classes\UW576S11\data\sn_gaus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2"/>
            <a:stretch/>
          </p:blipFill>
          <p:spPr bwMode="auto">
            <a:xfrm>
              <a:off x="5930353" y="1460541"/>
              <a:ext cx="2985047" cy="387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5"/>
            <a:stretch/>
          </p:blipFill>
          <p:spPr bwMode="auto">
            <a:xfrm>
              <a:off x="2736059" y="4800599"/>
              <a:ext cx="516714" cy="52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353" y="4770438"/>
              <a:ext cx="546647" cy="550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65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640B56-CA14-47E0-B01E-165B7EA9E94C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2788" r="8191" b="2727"/>
          <a:stretch>
            <a:fillRect/>
          </a:stretch>
        </p:blipFill>
        <p:spPr bwMode="auto">
          <a:xfrm>
            <a:off x="1727200" y="1268413"/>
            <a:ext cx="56880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35696" y="2996952"/>
            <a:ext cx="26642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44008" y="2996952"/>
            <a:ext cx="27363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383229"/>
            <a:ext cx="849185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Bilateral filter: kernel depends on the local image content.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See the </a:t>
            </a:r>
            <a:r>
              <a:rPr lang="en-US" sz="2000" dirty="0" err="1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Szeliski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book for the math</a:t>
            </a: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418" y="1412776"/>
            <a:ext cx="8793163" cy="3714750"/>
            <a:chOff x="155575" y="2066925"/>
            <a:chExt cx="8793163" cy="3714750"/>
          </a:xfrm>
        </p:grpSpPr>
        <p:pic>
          <p:nvPicPr>
            <p:cNvPr id="8" name="Picture 26" descr="ba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438" y="3033713"/>
              <a:ext cx="2400300" cy="20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BIG_kernel_sk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BIG_kernel_ed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BIG_kernel_r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npu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BIG_sk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IG_ed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BIG_ro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varying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Fall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©2017, Selim Aksoy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E56B-DE1E-448A-ACFA-905E0DE19B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614" y="5402973"/>
            <a:ext cx="849185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Compare to the result of using the same Gaussian kernel everywhere</a:t>
            </a:r>
            <a:endParaRPr lang="en-US" sz="2000" dirty="0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</a:t>
            </a:r>
            <a:r>
              <a:rPr lang="en-GB" sz="1200" dirty="0" err="1" smtClean="0">
                <a:solidFill>
                  <a:srgbClr val="003366"/>
                </a:solidFill>
              </a:rPr>
              <a:t>Sylvian</a:t>
            </a:r>
            <a:r>
              <a:rPr lang="en-GB" sz="1200" dirty="0" smtClean="0">
                <a:solidFill>
                  <a:srgbClr val="003366"/>
                </a:solidFill>
              </a:rPr>
              <a:t> Paris</a:t>
            </a:r>
            <a:endParaRPr lang="en-US" sz="12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961" y="1398836"/>
            <a:ext cx="8793163" cy="3714750"/>
            <a:chOff x="155575" y="2066925"/>
            <a:chExt cx="8793163" cy="3714750"/>
          </a:xfrm>
        </p:grpSpPr>
        <p:pic>
          <p:nvPicPr>
            <p:cNvPr id="29" name="Picture 4" descr="low_pa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036888"/>
              <a:ext cx="2395538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inp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73400"/>
              <a:ext cx="2401888" cy="2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BIG_sk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3241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BIG_ed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65760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BIG_r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81575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676400" y="3200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09675" y="4414838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905000" y="2743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1447800" y="4648200"/>
              <a:ext cx="1828800" cy="7620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28613" y="3581400"/>
              <a:ext cx="228600" cy="2286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63563" y="3703638"/>
              <a:ext cx="2713037" cy="41116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" name="Picture 15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3193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4346575" y="20669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 smtClean="0"/>
                <a:t>*</a:t>
              </a:r>
              <a:endParaRPr lang="en-US" sz="8800" baseline="-25000" dirty="0"/>
            </a:p>
          </p:txBody>
        </p:sp>
        <p:pic>
          <p:nvPicPr>
            <p:cNvPr id="42" name="Picture 17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3652838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346575" y="3400425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pic>
          <p:nvPicPr>
            <p:cNvPr id="44" name="Picture 19" descr="BIG_gaussian"/>
            <p:cNvPicPr>
              <a:picLocks noChangeAspect="1" noChangeArrowheads="1"/>
            </p:cNvPicPr>
            <p:nvPr/>
          </p:nvPicPr>
          <p:blipFill>
            <a:blip r:embed="rId7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76813"/>
              <a:ext cx="804863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346575" y="4724400"/>
              <a:ext cx="5588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800" baseline="-25000" dirty="0"/>
                <a:t>*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55575" y="2703513"/>
              <a:ext cx="679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486525" y="2667000"/>
              <a:ext cx="81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5B8F09-8243-4112-B261-8A31CE20F53D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Combining spatial enhancement methods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71588"/>
            <a:ext cx="330993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51363"/>
            <a:ext cx="1143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68413"/>
            <a:ext cx="329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81300"/>
            <a:ext cx="11588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E11C39-063E-4FAB-82C4-378E10C7F8F4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51602" name="Rectangle 5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184775" cy="4967287"/>
          </a:xfrm>
        </p:spPr>
        <p:txBody>
          <a:bodyPr/>
          <a:lstStyle/>
          <a:p>
            <a:pPr eaLnBrk="1" hangingPunct="1"/>
            <a:r>
              <a:rPr lang="en-US" smtClean="0"/>
              <a:t>What is the value of the center pixel?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assumptions are you making to infer the center value?</a:t>
            </a:r>
          </a:p>
        </p:txBody>
      </p:sp>
      <p:graphicFrame>
        <p:nvGraphicFramePr>
          <p:cNvPr id="151604" name="Group 52"/>
          <p:cNvGraphicFramePr>
            <a:graphicFrameLocks noGrp="1"/>
          </p:cNvGraphicFramePr>
          <p:nvPr/>
        </p:nvGraphicFramePr>
        <p:xfrm>
          <a:off x="1476375" y="1412875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5" name="Group 53"/>
          <p:cNvGraphicFramePr>
            <a:graphicFrameLocks noGrp="1"/>
          </p:cNvGraphicFramePr>
          <p:nvPr/>
        </p:nvGraphicFramePr>
        <p:xfrm>
          <a:off x="1476375" y="3860800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623" name="Text Box 71"/>
          <p:cNvSpPr txBox="1">
            <a:spLocks noChangeAspect="1" noChangeArrowheads="1"/>
          </p:cNvSpPr>
          <p:nvPr/>
        </p:nvSpPr>
        <p:spPr bwMode="auto">
          <a:xfrm flipH="1">
            <a:off x="2124075" y="2062163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1624" name="Text Box 72"/>
          <p:cNvSpPr txBox="1">
            <a:spLocks noChangeAspect="1" noChangeArrowheads="1"/>
          </p:cNvSpPr>
          <p:nvPr/>
        </p:nvSpPr>
        <p:spPr bwMode="auto">
          <a:xfrm flipH="1">
            <a:off x="2124075" y="4508500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3" grpId="0" animBg="1"/>
      <p:bldP spid="151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vs correlation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3" y="3813989"/>
            <a:ext cx="4419600" cy="711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484, Spring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©2017, Bilkent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DFB8D-5803-48BD-9E38-AF8E30309E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3" y="2143382"/>
            <a:ext cx="4466595" cy="852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7261" y="5792787"/>
            <a:ext cx="754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Reference: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www.cs.umd.edu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/~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djacobs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/CMSC426/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Convolution.pdf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84482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Convolution: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8891" y="32379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Correlation: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79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domain filtering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2017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©2017,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271294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3366"/>
                </a:solidFill>
              </a:rPr>
              <a:t>Border padding examples.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2735065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2735065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2735064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2735065"/>
            <a:ext cx="1890713" cy="1908779"/>
            <a:chOff x="381000" y="2971800"/>
            <a:chExt cx="1890713" cy="1908779"/>
          </a:xfrm>
        </p:grpSpPr>
        <p:sp>
          <p:nvSpPr>
            <p:cNvPr id="13" name="Rectangle 12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46853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zero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516" y="4643844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fixed/clamp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263" y="4634616"/>
            <a:ext cx="189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periodic/wrap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863" y="4635303"/>
            <a:ext cx="19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reflected/mirror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0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</a:t>
            </a:r>
            <a:r>
              <a:rPr lang="en-GB" sz="1200" dirty="0" smtClean="0">
                <a:solidFill>
                  <a:srgbClr val="003366"/>
                </a:solidFill>
              </a:rPr>
              <a:t>from CSE 455,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2477</TotalTime>
  <Words>1815</Words>
  <Application>Microsoft Office PowerPoint</Application>
  <PresentationFormat>On-screen Show (4:3)</PresentationFormat>
  <Paragraphs>693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cs484_template</vt:lpstr>
      <vt:lpstr>Equation</vt:lpstr>
      <vt:lpstr>Photo Editor Photo</vt:lpstr>
      <vt:lpstr>Filtering – Part I</vt:lpstr>
      <vt:lpstr>Importance of neighborhood</vt:lpstr>
      <vt:lpstr>Outline</vt:lpstr>
      <vt:lpstr>Spatial domain filtering</vt:lpstr>
      <vt:lpstr>Spatial domain filtering</vt:lpstr>
      <vt:lpstr>Spatial domain filtering</vt:lpstr>
      <vt:lpstr>Linear filtering</vt:lpstr>
      <vt:lpstr>Convolution vs correlation</vt:lpstr>
      <vt:lpstr>Spatial domain filtering</vt:lpstr>
      <vt:lpstr>Smoothing spatial filters</vt:lpstr>
      <vt:lpstr>Smoothing spatial filters</vt:lpstr>
      <vt:lpstr>Smoothing spatial filters</vt:lpstr>
      <vt:lpstr>Smoothing spatial filters</vt:lpstr>
      <vt:lpstr>PowerPoint Presentation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Ringing artifact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Order-statistic filters</vt:lpstr>
      <vt:lpstr>Spatially varying filters</vt:lpstr>
      <vt:lpstr>Spatially varying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Combining spatial enhancement methods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54</cp:revision>
  <dcterms:created xsi:type="dcterms:W3CDTF">2007-02-15T15:07:31Z</dcterms:created>
  <dcterms:modified xsi:type="dcterms:W3CDTF">2017-10-05T09:52:22Z</dcterms:modified>
</cp:coreProperties>
</file>