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78"/>
  </p:notesMasterIdLst>
  <p:handoutMasterIdLst>
    <p:handoutMasterId r:id="rId79"/>
  </p:handoutMasterIdLst>
  <p:sldIdLst>
    <p:sldId id="256" r:id="rId2"/>
    <p:sldId id="422" r:id="rId3"/>
    <p:sldId id="423" r:id="rId4"/>
    <p:sldId id="420" r:id="rId5"/>
    <p:sldId id="268" r:id="rId6"/>
    <p:sldId id="269" r:id="rId7"/>
    <p:sldId id="270" r:id="rId8"/>
    <p:sldId id="276" r:id="rId9"/>
    <p:sldId id="447" r:id="rId10"/>
    <p:sldId id="448" r:id="rId11"/>
    <p:sldId id="449" r:id="rId12"/>
    <p:sldId id="450" r:id="rId13"/>
    <p:sldId id="434" r:id="rId14"/>
    <p:sldId id="451" r:id="rId15"/>
    <p:sldId id="452" r:id="rId16"/>
    <p:sldId id="299" r:id="rId17"/>
    <p:sldId id="433" r:id="rId18"/>
    <p:sldId id="428" r:id="rId19"/>
    <p:sldId id="427" r:id="rId20"/>
    <p:sldId id="436" r:id="rId21"/>
    <p:sldId id="437" r:id="rId22"/>
    <p:sldId id="438" r:id="rId23"/>
    <p:sldId id="439" r:id="rId24"/>
    <p:sldId id="306" r:id="rId25"/>
    <p:sldId id="440" r:id="rId26"/>
    <p:sldId id="308" r:id="rId27"/>
    <p:sldId id="311" r:id="rId28"/>
    <p:sldId id="303" r:id="rId29"/>
    <p:sldId id="429" r:id="rId30"/>
    <p:sldId id="304" r:id="rId31"/>
    <p:sldId id="315" r:id="rId32"/>
    <p:sldId id="441" r:id="rId33"/>
    <p:sldId id="444" r:id="rId34"/>
    <p:sldId id="443" r:id="rId35"/>
    <p:sldId id="442" r:id="rId36"/>
    <p:sldId id="316" r:id="rId37"/>
    <p:sldId id="317" r:id="rId38"/>
    <p:sldId id="332" r:id="rId39"/>
    <p:sldId id="445" r:id="rId40"/>
    <p:sldId id="333" r:id="rId41"/>
    <p:sldId id="342" r:id="rId42"/>
    <p:sldId id="351" r:id="rId43"/>
    <p:sldId id="352" r:id="rId44"/>
    <p:sldId id="340" r:id="rId45"/>
    <p:sldId id="446" r:id="rId46"/>
    <p:sldId id="341" r:id="rId47"/>
    <p:sldId id="346" r:id="rId48"/>
    <p:sldId id="348" r:id="rId49"/>
    <p:sldId id="453" r:id="rId50"/>
    <p:sldId id="353" r:id="rId51"/>
    <p:sldId id="355" r:id="rId52"/>
    <p:sldId id="357" r:id="rId53"/>
    <p:sldId id="356" r:id="rId54"/>
    <p:sldId id="358" r:id="rId55"/>
    <p:sldId id="359" r:id="rId56"/>
    <p:sldId id="354" r:id="rId57"/>
    <p:sldId id="361" r:id="rId58"/>
    <p:sldId id="360" r:id="rId59"/>
    <p:sldId id="375" r:id="rId60"/>
    <p:sldId id="386" r:id="rId61"/>
    <p:sldId id="387" r:id="rId62"/>
    <p:sldId id="388" r:id="rId63"/>
    <p:sldId id="389" r:id="rId64"/>
    <p:sldId id="390" r:id="rId65"/>
    <p:sldId id="416" r:id="rId66"/>
    <p:sldId id="419" r:id="rId67"/>
    <p:sldId id="417" r:id="rId68"/>
    <p:sldId id="418" r:id="rId69"/>
    <p:sldId id="401" r:id="rId70"/>
    <p:sldId id="412" r:id="rId71"/>
    <p:sldId id="413" r:id="rId72"/>
    <p:sldId id="404" r:id="rId73"/>
    <p:sldId id="409" r:id="rId74"/>
    <p:sldId id="414" r:id="rId75"/>
    <p:sldId id="402" r:id="rId76"/>
    <p:sldId id="415" r:id="rId7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E0A0B7"/>
    <a:srgbClr val="BE78B4"/>
    <a:srgbClr val="D2AA00"/>
    <a:srgbClr val="336699"/>
    <a:srgbClr val="004B96"/>
    <a:srgbClr val="0000CC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 autoAdjust="0"/>
    <p:restoredTop sz="94495" autoAdjust="0"/>
  </p:normalViewPr>
  <p:slideViewPr>
    <p:cSldViewPr showGuides="1">
      <p:cViewPr varScale="1">
        <p:scale>
          <a:sx n="106" d="100"/>
          <a:sy n="106" d="100"/>
        </p:scale>
        <p:origin x="-180" y="-84"/>
      </p:cViewPr>
      <p:guideLst>
        <p:guide orient="horz" pos="225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274"/>
    </p:cViewPr>
  </p:sorterViewPr>
  <p:notesViewPr>
    <p:cSldViewPr showGuides="1">
      <p:cViewPr varScale="1">
        <p:scale>
          <a:sx n="85" d="100"/>
          <a:sy n="85" d="100"/>
        </p:scale>
        <p:origin x="-2028" y="-72"/>
      </p:cViewPr>
      <p:guideLst>
        <p:guide orient="horz" pos="2880"/>
        <p:guide pos="2160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BEC7DE7-DE08-4EFB-90EA-387DA75FE5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599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29FF6BB-E5F2-4C0E-82D8-666BB12106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0364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687388" y="3500438"/>
            <a:ext cx="7773987" cy="0"/>
          </a:xfrm>
          <a:prstGeom prst="line">
            <a:avLst/>
          </a:prstGeom>
          <a:noFill/>
          <a:ln w="9525">
            <a:solidFill>
              <a:srgbClr val="6699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81075"/>
            <a:ext cx="7772400" cy="2232025"/>
          </a:xfrm>
        </p:spPr>
        <p:txBody>
          <a:bodyPr anchorCtr="1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789363"/>
            <a:ext cx="7773988" cy="2376487"/>
          </a:xfrm>
        </p:spPr>
        <p:txBody>
          <a:bodyPr anchorCtr="1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4213" y="6381750"/>
            <a:ext cx="1905000" cy="323850"/>
          </a:xfrm>
        </p:spPr>
        <p:txBody>
          <a:bodyPr/>
          <a:lstStyle>
            <a:lvl1pPr>
              <a:defRPr sz="14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CS 484, Fall 2017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2613" y="6381750"/>
            <a:ext cx="2895600" cy="32385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©2017, Selim Aksoy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1613" y="6381750"/>
            <a:ext cx="1905000" cy="32385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4CFF5743-9F7B-478F-AFAE-F7EC7E0DB1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379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2017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©2017,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9DAD6-0B89-4444-9986-B29B4E8318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61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188913"/>
            <a:ext cx="2124075" cy="6119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188913"/>
            <a:ext cx="6219825" cy="6119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2017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©2017,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ABA6E-3669-4D20-961E-E982FB9311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51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2017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©2017,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769E5-BC1E-4314-8715-145531AD47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50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2017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©2017,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1D032-3D61-4393-94FB-C1CD8606FB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91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341438"/>
            <a:ext cx="41719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1719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2017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©2017,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28B3E-4678-470A-B142-0DEA273B09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71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2017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©2017, Selim Aksoy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90FC3-DD31-48D1-84B3-7E00E8E60E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78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2017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©2017, Selim Aksoy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3F344-425C-4101-AE4C-E3169EE399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297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2017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©2017, Selim Aksoy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7C4DB-D491-41CD-B504-CF54E34872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656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2017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©2017,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E7C62-A3D7-4561-ACE0-0FA80E66AF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86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2017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©2017,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2972A-3B2E-469B-9266-E1494CCA7C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99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88913"/>
            <a:ext cx="84963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341438"/>
            <a:ext cx="84963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3908" name="Line 4"/>
          <p:cNvSpPr>
            <a:spLocks noChangeShapeType="1"/>
          </p:cNvSpPr>
          <p:nvPr/>
        </p:nvSpPr>
        <p:spPr bwMode="auto">
          <a:xfrm>
            <a:off x="323850" y="1196975"/>
            <a:ext cx="8496300" cy="0"/>
          </a:xfrm>
          <a:prstGeom prst="line">
            <a:avLst/>
          </a:prstGeom>
          <a:noFill/>
          <a:ln w="9525">
            <a:solidFill>
              <a:srgbClr val="6699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3850" y="6418263"/>
            <a:ext cx="1905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CS 484, Fall 2017</a:t>
            </a:r>
            <a:endParaRPr lang="en-US"/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418263"/>
            <a:ext cx="2895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3366"/>
                </a:solidFill>
                <a:cs typeface="Tahoma" pitchFamily="34" charset="0"/>
              </a:defRPr>
            </a:lvl1pPr>
          </a:lstStyle>
          <a:p>
            <a:pPr>
              <a:defRPr/>
            </a:pPr>
            <a:r>
              <a:rPr lang="en-US" smtClean="0"/>
              <a:t>©2017, Selim Aksoy</a:t>
            </a:r>
            <a:endParaRPr lang="en-US"/>
          </a:p>
        </p:txBody>
      </p:sp>
      <p:sp>
        <p:nvSpPr>
          <p:cNvPr id="1239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15150" y="6418263"/>
            <a:ext cx="1905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fld id="{0A3BF140-9C1A-41B2-84E7-1969936B9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36699"/>
        </a:buClr>
        <a:buSzPct val="60000"/>
        <a:buFont typeface="Wingdings" pitchFamily="2" charset="2"/>
        <a:buChar char="n"/>
        <a:defRPr sz="2800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55000"/>
        <a:buFont typeface="Wingdings" pitchFamily="2" charset="2"/>
        <a:buChar char="n"/>
        <a:defRPr sz="2400">
          <a:solidFill>
            <a:srgbClr val="0033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4B96"/>
        </a:buClr>
        <a:buSzPct val="50000"/>
        <a:buFont typeface="Wingdings" pitchFamily="2" charset="2"/>
        <a:buChar char="n"/>
        <a:defRPr sz="2000">
          <a:solidFill>
            <a:srgbClr val="0033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6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26.png"/><Relationship Id="rId2" Type="http://schemas.openxmlformats.org/officeDocument/2006/relationships/tags" Target="../tags/tag5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5.png"/><Relationship Id="rId5" Type="http://schemas.openxmlformats.org/officeDocument/2006/relationships/tags" Target="../tags/tag8.xml"/><Relationship Id="rId10" Type="http://schemas.openxmlformats.org/officeDocument/2006/relationships/image" Target="../media/image24.png"/><Relationship Id="rId4" Type="http://schemas.openxmlformats.org/officeDocument/2006/relationships/tags" Target="../tags/tag7.xml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10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30.png"/><Relationship Id="rId2" Type="http://schemas.openxmlformats.org/officeDocument/2006/relationships/tags" Target="../tags/tag9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9.png"/><Relationship Id="rId5" Type="http://schemas.openxmlformats.org/officeDocument/2006/relationships/tags" Target="../tags/tag12.xml"/><Relationship Id="rId10" Type="http://schemas.openxmlformats.org/officeDocument/2006/relationships/image" Target="../media/image25.png"/><Relationship Id="rId4" Type="http://schemas.openxmlformats.org/officeDocument/2006/relationships/tags" Target="../tags/tag11.xml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14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34.png"/><Relationship Id="rId2" Type="http://schemas.openxmlformats.org/officeDocument/2006/relationships/tags" Target="../tags/tag13.xml"/><Relationship Id="rId1" Type="http://schemas.openxmlformats.org/officeDocument/2006/relationships/vmlDrawing" Target="../drawings/vmlDrawing3.v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3.png"/><Relationship Id="rId5" Type="http://schemas.openxmlformats.org/officeDocument/2006/relationships/tags" Target="../tags/tag16.xml"/><Relationship Id="rId10" Type="http://schemas.openxmlformats.org/officeDocument/2006/relationships/image" Target="../media/image25.png"/><Relationship Id="rId4" Type="http://schemas.openxmlformats.org/officeDocument/2006/relationships/tags" Target="../tags/tag15.xml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7.png"/><Relationship Id="rId3" Type="http://schemas.openxmlformats.org/officeDocument/2006/relationships/tags" Target="../tags/tag18.xml"/><Relationship Id="rId7" Type="http://schemas.openxmlformats.org/officeDocument/2006/relationships/image" Target="../media/image35.png"/><Relationship Id="rId12" Type="http://schemas.openxmlformats.org/officeDocument/2006/relationships/oleObject" Target="../embeddings/oleObject6.bin"/><Relationship Id="rId2" Type="http://schemas.openxmlformats.org/officeDocument/2006/relationships/tags" Target="../tags/tag17.xml"/><Relationship Id="rId16" Type="http://schemas.openxmlformats.org/officeDocument/2006/relationships/image" Target="../media/image42.png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tags" Target="../tags/tag19.xml"/><Relationship Id="rId9" Type="http://schemas.openxmlformats.org/officeDocument/2006/relationships/oleObject" Target="../embeddings/oleObject5.bin"/><Relationship Id="rId1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wm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wm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3.xml"/><Relationship Id="rId7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1.png"/><Relationship Id="rId4" Type="http://schemas.openxmlformats.org/officeDocument/2006/relationships/tags" Target="../tags/tag4.xml"/><Relationship Id="rId9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w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94.wmf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wmf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wm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wmf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wmf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w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image" Target="../media/image108.wmf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image" Target="../media/image110.wmf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Detection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Selim Aksoy</a:t>
            </a:r>
          </a:p>
          <a:p>
            <a:pPr eaLnBrk="1" hangingPunct="1"/>
            <a:r>
              <a:rPr lang="en-US" smtClean="0"/>
              <a:t>Department of Computer Engineering</a:t>
            </a:r>
          </a:p>
          <a:p>
            <a:pPr eaLnBrk="1" hangingPunct="1"/>
            <a:r>
              <a:rPr lang="en-US" smtClean="0"/>
              <a:t>Bilkent University</a:t>
            </a:r>
          </a:p>
          <a:p>
            <a:pPr eaLnBrk="1" hangingPunct="1"/>
            <a:r>
              <a:rPr lang="en-US" smtClean="0"/>
              <a:t>saksoy@cs.bilkent.edu.tr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102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02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2FF3B35-2158-48E7-A2A3-A44E83398949}" type="slidenum">
              <a:rPr lang="en-US" sz="1200" smtClean="0">
                <a:solidFill>
                  <a:srgbClr val="003366"/>
                </a:solidFill>
              </a:rPr>
              <a:pPr/>
              <a:t>10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03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under noise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484438" y="1557338"/>
          <a:ext cx="5945187" cy="489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Photo Editor Photo" r:id="rId7" imgW="6419048" imgH="5285714" progId="">
                  <p:embed/>
                </p:oleObj>
              </mc:Choice>
              <mc:Fallback>
                <p:oleObj name="Photo Editor Photo" r:id="rId7" imgW="6419048" imgH="528571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1557338"/>
                        <a:ext cx="5945187" cy="489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1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365625"/>
            <a:ext cx="68580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6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373688"/>
            <a:ext cx="1341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133600"/>
            <a:ext cx="173037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357563"/>
            <a:ext cx="173037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TextBox 13"/>
          <p:cNvSpPr txBox="1">
            <a:spLocks noChangeArrowheads="1"/>
          </p:cNvSpPr>
          <p:nvPr/>
        </p:nvSpPr>
        <p:spPr bwMode="auto">
          <a:xfrm>
            <a:off x="323850" y="1268413"/>
            <a:ext cx="37703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 dirty="0">
                <a:solidFill>
                  <a:srgbClr val="003366"/>
                </a:solidFill>
              </a:rPr>
              <a:t>Solution is to smooth first:</a:t>
            </a:r>
          </a:p>
        </p:txBody>
      </p:sp>
      <p:sp>
        <p:nvSpPr>
          <p:cNvPr id="1036" name="Text Box 7"/>
          <p:cNvSpPr txBox="1">
            <a:spLocks noChangeArrowheads="1"/>
          </p:cNvSpPr>
          <p:nvPr/>
        </p:nvSpPr>
        <p:spPr bwMode="auto">
          <a:xfrm>
            <a:off x="5364163" y="630872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</a:t>
            </a:r>
            <a:endParaRPr lang="en-US" sz="120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83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05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05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3D2133D-5D29-4173-A6B2-8A4CB3669FFD}" type="slidenum">
              <a:rPr lang="en-US" sz="1200" smtClean="0">
                <a:solidFill>
                  <a:srgbClr val="003366"/>
                </a:solidFill>
              </a:rPr>
              <a:pPr/>
              <a:t>11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0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under noise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323850" y="1268413"/>
            <a:ext cx="5484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>
                <a:solidFill>
                  <a:srgbClr val="003366"/>
                </a:solidFill>
              </a:rPr>
              <a:t>Differentiation property of convolution:</a:t>
            </a:r>
          </a:p>
        </p:txBody>
      </p:sp>
      <p:sp>
        <p:nvSpPr>
          <p:cNvPr id="2056" name="Text Box 7"/>
          <p:cNvSpPr txBox="1">
            <a:spLocks noChangeArrowheads="1"/>
          </p:cNvSpPr>
          <p:nvPr/>
        </p:nvSpPr>
        <p:spPr bwMode="auto">
          <a:xfrm>
            <a:off x="5364163" y="630872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</a:t>
            </a:r>
            <a:endParaRPr lang="en-US" sz="1200">
              <a:solidFill>
                <a:srgbClr val="003366"/>
              </a:solidFill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555875" y="1844675"/>
          <a:ext cx="5842000" cy="397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Photo Editor Photo" r:id="rId7" imgW="6001588" imgH="4847619" progId="">
                  <p:embed/>
                </p:oleObj>
              </mc:Choice>
              <mc:Fallback>
                <p:oleObj name="Photo Editor Photo" r:id="rId7" imgW="6001588" imgH="48476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1844675"/>
                        <a:ext cx="5842000" cy="3979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7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268413"/>
            <a:ext cx="3222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492375"/>
            <a:ext cx="173038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644900"/>
            <a:ext cx="5413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797425"/>
            <a:ext cx="1341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7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076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07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1FA8743-30FE-4311-B740-FB4EC131AFD9}" type="slidenum">
              <a:rPr lang="en-US" sz="1200" smtClean="0">
                <a:solidFill>
                  <a:srgbClr val="003366"/>
                </a:solidFill>
              </a:rPr>
              <a:pPr/>
              <a:t>12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0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under noise</a:t>
            </a:r>
          </a:p>
        </p:txBody>
      </p:sp>
      <p:sp>
        <p:nvSpPr>
          <p:cNvPr id="3079" name="TextBox 13"/>
          <p:cNvSpPr txBox="1">
            <a:spLocks noChangeArrowheads="1"/>
          </p:cNvSpPr>
          <p:nvPr/>
        </p:nvSpPr>
        <p:spPr bwMode="auto">
          <a:xfrm>
            <a:off x="323850" y="1268413"/>
            <a:ext cx="1466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>
                <a:solidFill>
                  <a:srgbClr val="003366"/>
                </a:solidFill>
              </a:rPr>
              <a:t>Consider:</a:t>
            </a:r>
          </a:p>
        </p:txBody>
      </p:sp>
      <p:sp>
        <p:nvSpPr>
          <p:cNvPr id="3080" name="Text Box 7"/>
          <p:cNvSpPr txBox="1">
            <a:spLocks noChangeArrowheads="1"/>
          </p:cNvSpPr>
          <p:nvPr/>
        </p:nvSpPr>
        <p:spPr bwMode="auto">
          <a:xfrm>
            <a:off x="5364163" y="630872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</a:t>
            </a:r>
            <a:endParaRPr lang="en-US" sz="1200">
              <a:solidFill>
                <a:srgbClr val="003366"/>
              </a:solidFill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2555875" y="1844675"/>
          <a:ext cx="5822950" cy="411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Photo Editor Photo" r:id="rId7" imgW="6125430" imgH="4971429" progId="">
                  <p:embed/>
                </p:oleObj>
              </mc:Choice>
              <mc:Fallback>
                <p:oleObj name="Photo Editor Photo" r:id="rId7" imgW="6125430" imgH="49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1844675"/>
                        <a:ext cx="5822950" cy="4113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1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268413"/>
            <a:ext cx="14827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420938"/>
            <a:ext cx="1730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8" y="3573463"/>
            <a:ext cx="687387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941888"/>
            <a:ext cx="14827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Text Box 9"/>
          <p:cNvSpPr txBox="1">
            <a:spLocks noChangeArrowheads="1"/>
          </p:cNvSpPr>
          <p:nvPr/>
        </p:nvSpPr>
        <p:spPr bwMode="auto">
          <a:xfrm>
            <a:off x="4616450" y="3573463"/>
            <a:ext cx="22113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Laplacian of Gaussian</a:t>
            </a:r>
          </a:p>
          <a:p>
            <a:pPr algn="ctr"/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operator</a:t>
            </a:r>
          </a:p>
        </p:txBody>
      </p:sp>
    </p:spTree>
    <p:extLst>
      <p:ext uri="{BB962C8B-B14F-4D97-AF65-F5344CB8AC3E}">
        <p14:creationId xmlns:p14="http://schemas.microsoft.com/office/powerpoint/2010/main" val="213530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Edge detection filters for 2D</a:t>
            </a:r>
          </a:p>
        </p:txBody>
      </p:sp>
      <p:sp>
        <p:nvSpPr>
          <p:cNvPr id="410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10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10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B38AD2E-4BC1-475F-B51E-52A1FE207BD8}" type="slidenum">
              <a:rPr lang="en-US" sz="1200" smtClean="0">
                <a:solidFill>
                  <a:srgbClr val="003366"/>
                </a:solidFill>
              </a:rPr>
              <a:pPr/>
              <a:t>13</a:t>
            </a:fld>
            <a:endParaRPr lang="en-US" sz="1200" smtClean="0">
              <a:solidFill>
                <a:srgbClr val="003366"/>
              </a:solidFill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867400" y="1979613"/>
            <a:ext cx="2824163" cy="3033712"/>
            <a:chOff x="3837" y="1161"/>
            <a:chExt cx="1779" cy="1911"/>
          </a:xfrm>
        </p:grpSpPr>
        <p:graphicFrame>
          <p:nvGraphicFramePr>
            <p:cNvPr id="4100" name="Object 11"/>
            <p:cNvGraphicFramePr>
              <a:graphicFrameLocks noChangeAspect="1"/>
            </p:cNvGraphicFramePr>
            <p:nvPr/>
          </p:nvGraphicFramePr>
          <p:xfrm>
            <a:off x="3978" y="1410"/>
            <a:ext cx="1638" cy="1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38" name="Photo Editor Photo" r:id="rId6" imgW="2600000" imgH="2638095" progId="">
                    <p:embed/>
                  </p:oleObj>
                </mc:Choice>
                <mc:Fallback>
                  <p:oleObj name="Photo Editor Photo" r:id="rId6" imgW="2600000" imgH="2638095" progId="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78" y="1410"/>
                          <a:ext cx="1638" cy="16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115" name="Picture 12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7" y="2362"/>
              <a:ext cx="763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6" name="Text Box 13"/>
            <p:cNvSpPr txBox="1">
              <a:spLocks noChangeArrowheads="1"/>
            </p:cNvSpPr>
            <p:nvPr/>
          </p:nvSpPr>
          <p:spPr bwMode="auto">
            <a:xfrm>
              <a:off x="4028" y="1161"/>
              <a:ext cx="15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/>
              <a:r>
                <a:rPr lang="en-US" b="1">
                  <a:solidFill>
                    <a:srgbClr val="000000"/>
                  </a:solidFill>
                  <a:latin typeface="Arial" charset="0"/>
                  <a:cs typeface="Arial" charset="0"/>
                </a:rPr>
                <a:t>Laplacian of Gaussian</a:t>
              </a:r>
            </a:p>
          </p:txBody>
        </p:sp>
      </p:grpSp>
      <p:grpSp>
        <p:nvGrpSpPr>
          <p:cNvPr id="4106" name="Group 19"/>
          <p:cNvGrpSpPr>
            <a:grpSpLocks/>
          </p:cNvGrpSpPr>
          <p:nvPr/>
        </p:nvGrpSpPr>
        <p:grpSpPr bwMode="auto">
          <a:xfrm>
            <a:off x="179388" y="1227138"/>
            <a:ext cx="2759075" cy="3100387"/>
            <a:chOff x="304800" y="1226615"/>
            <a:chExt cx="2759075" cy="3100805"/>
          </a:xfrm>
        </p:grpSpPr>
        <p:graphicFrame>
          <p:nvGraphicFramePr>
            <p:cNvPr id="4099" name="Object 3"/>
            <p:cNvGraphicFramePr>
              <a:graphicFrameLocks noChangeAspect="1"/>
            </p:cNvGraphicFramePr>
            <p:nvPr/>
          </p:nvGraphicFramePr>
          <p:xfrm>
            <a:off x="304800" y="1226615"/>
            <a:ext cx="2733675" cy="1920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39" name="Photo Editor Photo" r:id="rId9" imgW="4133333" imgH="2905531" progId="">
                    <p:embed/>
                  </p:oleObj>
                </mc:Choice>
                <mc:Fallback>
                  <p:oleObj name="Photo Editor Photo" r:id="rId9" imgW="4133333" imgH="2905531" progId="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4800" y="1226615"/>
                          <a:ext cx="2733675" cy="19208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113" name="Picture 5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913" y="3728933"/>
              <a:ext cx="2747962" cy="598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4" name="Text Box 14"/>
            <p:cNvSpPr txBox="1">
              <a:spLocks noChangeArrowheads="1"/>
            </p:cNvSpPr>
            <p:nvPr/>
          </p:nvSpPr>
          <p:spPr bwMode="auto">
            <a:xfrm>
              <a:off x="1060450" y="3351108"/>
              <a:ext cx="11493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/>
              <a:r>
                <a:rPr lang="en-US" b="1">
                  <a:solidFill>
                    <a:srgbClr val="000000"/>
                  </a:solidFill>
                  <a:latin typeface="Arial" charset="0"/>
                  <a:cs typeface="Arial" charset="0"/>
                </a:rPr>
                <a:t>Gaussian</a:t>
              </a:r>
            </a:p>
          </p:txBody>
        </p:sp>
      </p:grpSp>
      <p:grpSp>
        <p:nvGrpSpPr>
          <p:cNvPr id="4107" name="Group 20"/>
          <p:cNvGrpSpPr>
            <a:grpSpLocks/>
          </p:cNvGrpSpPr>
          <p:nvPr/>
        </p:nvGrpSpPr>
        <p:grpSpPr bwMode="auto">
          <a:xfrm>
            <a:off x="2987675" y="2095500"/>
            <a:ext cx="3006725" cy="2217738"/>
            <a:chOff x="3200400" y="2095395"/>
            <a:chExt cx="3006725" cy="2217738"/>
          </a:xfrm>
        </p:grpSpPr>
        <p:graphicFrame>
          <p:nvGraphicFramePr>
            <p:cNvPr id="4098" name="Object 4"/>
            <p:cNvGraphicFramePr>
              <a:graphicFrameLocks noChangeAspect="1"/>
            </p:cNvGraphicFramePr>
            <p:nvPr/>
          </p:nvGraphicFramePr>
          <p:xfrm>
            <a:off x="3200400" y="2095395"/>
            <a:ext cx="3006725" cy="1317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0" name="Photo Editor Photo" r:id="rId12" imgW="6001588" imgH="2629267" progId="">
                    <p:embed/>
                  </p:oleObj>
                </mc:Choice>
                <mc:Fallback>
                  <p:oleObj name="Photo Editor Photo" r:id="rId12" imgW="6001588" imgH="2629267" progId="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00400" y="2095395"/>
                          <a:ext cx="3006725" cy="13176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11" name="Text Box 15"/>
            <p:cNvSpPr txBox="1">
              <a:spLocks noChangeArrowheads="1"/>
            </p:cNvSpPr>
            <p:nvPr/>
          </p:nvSpPr>
          <p:spPr bwMode="auto">
            <a:xfrm>
              <a:off x="3384550" y="3351108"/>
              <a:ext cx="24447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/>
              <a:r>
                <a:rPr lang="en-US" b="1">
                  <a:solidFill>
                    <a:srgbClr val="000000"/>
                  </a:solidFill>
                  <a:latin typeface="Arial" charset="0"/>
                  <a:cs typeface="Arial" charset="0"/>
                </a:rPr>
                <a:t>derivative of Gaussian</a:t>
              </a:r>
            </a:p>
          </p:txBody>
        </p:sp>
        <p:pic>
          <p:nvPicPr>
            <p:cNvPr id="4112" name="Picture 16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338" y="3786083"/>
              <a:ext cx="1187450" cy="527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08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4109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t="34189" r="24608" b="11537"/>
          <a:stretch>
            <a:fillRect/>
          </a:stretch>
        </p:blipFill>
        <p:spPr bwMode="auto">
          <a:xfrm>
            <a:off x="2987675" y="4508500"/>
            <a:ext cx="295275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110" name="Picture 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04" t="2917" b="50484"/>
          <a:stretch>
            <a:fillRect/>
          </a:stretch>
        </p:blipFill>
        <p:spPr bwMode="auto">
          <a:xfrm>
            <a:off x="7740650" y="4473575"/>
            <a:ext cx="1331913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1945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854E86E-B5F0-40B5-9AEE-2FE40DAD02C5}" type="slidenum">
              <a:rPr lang="en-US" sz="1200" smtClean="0">
                <a:solidFill>
                  <a:srgbClr val="003366"/>
                </a:solidFill>
              </a:rPr>
              <a:pPr/>
              <a:t>14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946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for 2D</a:t>
            </a:r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6696075" cy="504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484313"/>
            <a:ext cx="1316038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68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048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04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9F6448A-7EC7-4560-97A8-C6F908A11D3A}" type="slidenum">
              <a:rPr lang="en-US" sz="1200" smtClean="0">
                <a:solidFill>
                  <a:srgbClr val="003366"/>
                </a:solidFill>
              </a:rPr>
              <a:pPr/>
              <a:t>15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048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for 2D</a:t>
            </a:r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6696075" cy="504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557338"/>
            <a:ext cx="1398587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4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355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355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ADF2830-231C-41FE-8F37-7781378238CD}" type="slidenum">
              <a:rPr lang="en-US" sz="1200" smtClean="0">
                <a:solidFill>
                  <a:srgbClr val="003366"/>
                </a:solidFill>
              </a:rPr>
              <a:pPr/>
              <a:t>16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355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for 2D</a:t>
            </a:r>
          </a:p>
        </p:txBody>
      </p:sp>
      <p:pic>
        <p:nvPicPr>
          <p:cNvPr id="2355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3" t="6911" r="14426" b="7825"/>
          <a:stretch>
            <a:fillRect/>
          </a:stretch>
        </p:blipFill>
        <p:spPr bwMode="auto">
          <a:xfrm>
            <a:off x="5795963" y="1341438"/>
            <a:ext cx="3024187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355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3" t="7181" r="14746" b="6599"/>
          <a:stretch>
            <a:fillRect/>
          </a:stretch>
        </p:blipFill>
        <p:spPr bwMode="auto">
          <a:xfrm>
            <a:off x="323850" y="1341438"/>
            <a:ext cx="3024188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356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9" t="3917" r="3362" b="10037"/>
          <a:stretch>
            <a:fillRect/>
          </a:stretch>
        </p:blipFill>
        <p:spPr bwMode="auto">
          <a:xfrm>
            <a:off x="5795963" y="4076700"/>
            <a:ext cx="302418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356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6" t="2948" r="3275" b="9872"/>
          <a:stretch>
            <a:fillRect/>
          </a:stretch>
        </p:blipFill>
        <p:spPr bwMode="auto">
          <a:xfrm>
            <a:off x="323850" y="4076700"/>
            <a:ext cx="3024188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3562" name="Text Box 9"/>
          <p:cNvSpPr txBox="1">
            <a:spLocks noChangeArrowheads="1"/>
          </p:cNvSpPr>
          <p:nvPr/>
        </p:nvSpPr>
        <p:spPr bwMode="auto">
          <a:xfrm>
            <a:off x="3963988" y="5157788"/>
            <a:ext cx="11604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3366"/>
                </a:solidFill>
                <a:ea typeface="Lucida Sans Unicode" pitchFamily="34" charset="0"/>
                <a:cs typeface="Lucida Sans Unicode" pitchFamily="34" charset="0"/>
              </a:rPr>
              <a:t>sigma=2</a:t>
            </a:r>
          </a:p>
        </p:txBody>
      </p:sp>
      <p:sp>
        <p:nvSpPr>
          <p:cNvPr id="23563" name="Text Box 10"/>
          <p:cNvSpPr txBox="1">
            <a:spLocks noChangeArrowheads="1"/>
          </p:cNvSpPr>
          <p:nvPr/>
        </p:nvSpPr>
        <p:spPr bwMode="auto">
          <a:xfrm>
            <a:off x="3990975" y="1916113"/>
            <a:ext cx="11604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3366"/>
                </a:solidFill>
                <a:ea typeface="Lucida Sans Unicode" pitchFamily="34" charset="0"/>
                <a:cs typeface="Lucida Sans Unicode" pitchFamily="34" charset="0"/>
              </a:rPr>
              <a:t>sigma=4</a:t>
            </a:r>
          </a:p>
        </p:txBody>
      </p:sp>
      <p:sp>
        <p:nvSpPr>
          <p:cNvPr id="23564" name="Text Box 11"/>
          <p:cNvSpPr txBox="1">
            <a:spLocks noChangeArrowheads="1"/>
          </p:cNvSpPr>
          <p:nvPr/>
        </p:nvSpPr>
        <p:spPr bwMode="auto">
          <a:xfrm>
            <a:off x="950913" y="3608388"/>
            <a:ext cx="1620837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3366"/>
                </a:solidFill>
                <a:ea typeface="Lucida Sans Unicode" pitchFamily="34" charset="0"/>
                <a:cs typeface="Lucida Sans Unicode" pitchFamily="34" charset="0"/>
              </a:rPr>
              <a:t>Threshold=1</a:t>
            </a:r>
          </a:p>
        </p:txBody>
      </p:sp>
      <p:sp>
        <p:nvSpPr>
          <p:cNvPr id="23565" name="Text Box 12"/>
          <p:cNvSpPr txBox="1">
            <a:spLocks noChangeArrowheads="1"/>
          </p:cNvSpPr>
          <p:nvPr/>
        </p:nvSpPr>
        <p:spPr bwMode="auto">
          <a:xfrm>
            <a:off x="6523038" y="3573463"/>
            <a:ext cx="1620837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3366"/>
                </a:solidFill>
                <a:ea typeface="Lucida Sans Unicode" pitchFamily="34" charset="0"/>
                <a:cs typeface="Lucida Sans Unicode" pitchFamily="34" charset="0"/>
              </a:rPr>
              <a:t>Threshold=4</a:t>
            </a:r>
          </a:p>
        </p:txBody>
      </p:sp>
      <p:sp>
        <p:nvSpPr>
          <p:cNvPr id="23566" name="Text Box 13"/>
          <p:cNvSpPr txBox="1">
            <a:spLocks noChangeArrowheads="1"/>
          </p:cNvSpPr>
          <p:nvPr/>
        </p:nvSpPr>
        <p:spPr bwMode="auto">
          <a:xfrm>
            <a:off x="3276600" y="3032125"/>
            <a:ext cx="262890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3366"/>
                </a:solidFill>
                <a:ea typeface="Lucida Sans Unicode" pitchFamily="34" charset="0"/>
                <a:cs typeface="Lucida Sans Unicode" pitchFamily="34" charset="0"/>
              </a:rPr>
              <a:t>Laplacian of Gaussian</a:t>
            </a:r>
            <a:br>
              <a:rPr lang="en-GB" sz="2000">
                <a:solidFill>
                  <a:srgbClr val="003366"/>
                </a:solidFill>
                <a:ea typeface="Lucida Sans Unicode" pitchFamily="34" charset="0"/>
                <a:cs typeface="Lucida Sans Unicode" pitchFamily="34" charset="0"/>
              </a:rPr>
            </a:br>
            <a:r>
              <a:rPr lang="en-GB" sz="2000">
                <a:solidFill>
                  <a:srgbClr val="003366"/>
                </a:solidFill>
                <a:ea typeface="Lucida Sans Unicode" pitchFamily="34" charset="0"/>
                <a:cs typeface="Lucida Sans Unicode" pitchFamily="34" charset="0"/>
              </a:rPr>
              <a:t>zero crossings</a:t>
            </a:r>
          </a:p>
        </p:txBody>
      </p:sp>
      <p:sp>
        <p:nvSpPr>
          <p:cNvPr id="23567" name="Text Box 14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David Forsyth, UC Berkeley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457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45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A2B0051-F5F6-4B74-85F4-BA04BDC3D8D1}" type="slidenum">
              <a:rPr lang="en-US" sz="1200" smtClean="0">
                <a:solidFill>
                  <a:srgbClr val="003366"/>
                </a:solidFill>
              </a:rPr>
              <a:pPr/>
              <a:t>17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detection</a:t>
            </a:r>
          </a:p>
        </p:txBody>
      </p:sp>
      <p:sp>
        <p:nvSpPr>
          <p:cNvPr id="245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/>
            <a:r>
              <a:rPr lang="en-US" smtClean="0"/>
              <a:t>Three fundamental steps in edge detection:</a:t>
            </a:r>
          </a:p>
          <a:p>
            <a:pPr marL="914400" lvl="1" indent="-457200" eaLnBrk="1" hangingPunct="1">
              <a:buSzPct val="95000"/>
              <a:buFont typeface="Wingdings" pitchFamily="2" charset="2"/>
              <a:buAutoNum type="arabicPeriod"/>
            </a:pPr>
            <a:r>
              <a:rPr lang="en-US" sz="2800" smtClean="0">
                <a:solidFill>
                  <a:schemeClr val="hlink"/>
                </a:solidFill>
              </a:rPr>
              <a:t>Image smoothing</a:t>
            </a:r>
            <a:r>
              <a:rPr lang="en-US" sz="2800" smtClean="0"/>
              <a:t>: to reduce the effects of noise.</a:t>
            </a:r>
          </a:p>
          <a:p>
            <a:pPr marL="914400" lvl="1" indent="-457200" eaLnBrk="1" hangingPunct="1">
              <a:buSzPct val="95000"/>
              <a:buFont typeface="Wingdings" pitchFamily="2" charset="2"/>
              <a:buAutoNum type="arabicPeriod"/>
            </a:pPr>
            <a:r>
              <a:rPr lang="en-US" sz="2800" smtClean="0">
                <a:solidFill>
                  <a:schemeClr val="hlink"/>
                </a:solidFill>
              </a:rPr>
              <a:t>Detection of edge points</a:t>
            </a:r>
            <a:r>
              <a:rPr lang="en-US" sz="2800" smtClean="0"/>
              <a:t>: to find all image points that are potential candidates to become edge points.</a:t>
            </a:r>
          </a:p>
          <a:p>
            <a:pPr marL="914400" lvl="1" indent="-457200" eaLnBrk="1" hangingPunct="1">
              <a:buSzPct val="95000"/>
              <a:buFont typeface="Wingdings" pitchFamily="2" charset="2"/>
              <a:buAutoNum type="arabicPeriod"/>
            </a:pPr>
            <a:r>
              <a:rPr lang="en-US" sz="2800" smtClean="0">
                <a:solidFill>
                  <a:schemeClr val="hlink"/>
                </a:solidFill>
              </a:rPr>
              <a:t>Edge localization</a:t>
            </a:r>
            <a:r>
              <a:rPr lang="en-US" sz="2800" smtClean="0"/>
              <a:t>: to select from the candidate edge points only the points that are true members of an edge.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560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56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AA6C878-72E8-4A8E-AE84-E9B5958E90BB}" type="slidenum">
              <a:rPr lang="en-US" sz="1200" smtClean="0">
                <a:solidFill>
                  <a:srgbClr val="003366"/>
                </a:solidFill>
              </a:rPr>
              <a:pPr/>
              <a:t>18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Canny edge detector</a:t>
            </a:r>
          </a:p>
        </p:txBody>
      </p:sp>
      <p:sp>
        <p:nvSpPr>
          <p:cNvPr id="256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/>
            <a:r>
              <a:rPr lang="en-US" smtClean="0"/>
              <a:t>Canny defined three objectives for edge detection:</a:t>
            </a:r>
          </a:p>
          <a:p>
            <a:pPr marL="914400" lvl="1" indent="-457200" eaLnBrk="1" hangingPunct="1">
              <a:buSzPct val="90000"/>
              <a:buFont typeface="Wingdings" pitchFamily="2" charset="2"/>
              <a:buAutoNum type="arabicPeriod"/>
            </a:pPr>
            <a:r>
              <a:rPr lang="en-US" smtClean="0">
                <a:solidFill>
                  <a:schemeClr val="hlink"/>
                </a:solidFill>
              </a:rPr>
              <a:t>Low error rate</a:t>
            </a:r>
            <a:r>
              <a:rPr lang="en-US" smtClean="0"/>
              <a:t>: All edges should be found and there should be no spurious responses.</a:t>
            </a:r>
          </a:p>
          <a:p>
            <a:pPr marL="914400" lvl="1" indent="-457200" eaLnBrk="1" hangingPunct="1">
              <a:buSzPct val="90000"/>
              <a:buFont typeface="Wingdings" pitchFamily="2" charset="2"/>
              <a:buAutoNum type="arabicPeriod"/>
            </a:pPr>
            <a:r>
              <a:rPr lang="en-US" smtClean="0">
                <a:solidFill>
                  <a:schemeClr val="hlink"/>
                </a:solidFill>
              </a:rPr>
              <a:t>Edge points should be well localized</a:t>
            </a:r>
            <a:r>
              <a:rPr lang="en-US" smtClean="0"/>
              <a:t>: The edges located must be as close as possible to the true edges.</a:t>
            </a:r>
          </a:p>
          <a:p>
            <a:pPr marL="914400" lvl="1" indent="-457200" eaLnBrk="1" hangingPunct="1">
              <a:buSzPct val="90000"/>
              <a:buFont typeface="Wingdings" pitchFamily="2" charset="2"/>
              <a:buAutoNum type="arabicPeriod"/>
            </a:pPr>
            <a:r>
              <a:rPr lang="en-US" smtClean="0">
                <a:solidFill>
                  <a:schemeClr val="hlink"/>
                </a:solidFill>
              </a:rPr>
              <a:t>Single edge point response</a:t>
            </a:r>
            <a:r>
              <a:rPr lang="en-US" smtClean="0"/>
              <a:t>: The detector should return only one point for each true edge point. That is, the number of local maxima around the true edge should be minimum.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662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66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B3222DE-551C-4F46-9836-31CAE42B4960}" type="slidenum">
              <a:rPr lang="en-US" sz="1200" smtClean="0">
                <a:solidFill>
                  <a:srgbClr val="003366"/>
                </a:solidFill>
              </a:rPr>
              <a:pPr/>
              <a:t>19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Canny edge detector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511175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SzPct val="95000"/>
              <a:buFont typeface="Wingdings" pitchFamily="2" charset="2"/>
              <a:buAutoNum type="arabicPeriod"/>
            </a:pPr>
            <a:r>
              <a:rPr lang="en-US" smtClean="0">
                <a:solidFill>
                  <a:schemeClr val="hlink"/>
                </a:solidFill>
              </a:rPr>
              <a:t>Smooth</a:t>
            </a:r>
            <a:r>
              <a:rPr lang="en-US" smtClean="0"/>
              <a:t> the image with a Gaussian filter with spread </a:t>
            </a:r>
            <a:r>
              <a:rPr lang="el-GR" smtClean="0">
                <a:cs typeface="Tahoma" pitchFamily="34" charset="0"/>
              </a:rPr>
              <a:t>σ</a:t>
            </a:r>
            <a:r>
              <a:rPr lang="en-US" smtClean="0"/>
              <a:t>.</a:t>
            </a:r>
          </a:p>
          <a:p>
            <a:pPr marL="533400" indent="-533400" eaLnBrk="1" hangingPunct="1">
              <a:lnSpc>
                <a:spcPct val="90000"/>
              </a:lnSpc>
              <a:buSzPct val="95000"/>
              <a:buFont typeface="Wingdings" pitchFamily="2" charset="2"/>
              <a:buAutoNum type="arabicPeriod"/>
            </a:pPr>
            <a:r>
              <a:rPr lang="en-US" smtClean="0"/>
              <a:t>Compute gradient </a:t>
            </a:r>
            <a:r>
              <a:rPr lang="en-US" smtClean="0">
                <a:solidFill>
                  <a:schemeClr val="hlink"/>
                </a:solidFill>
              </a:rPr>
              <a:t>magnitude and direction</a:t>
            </a:r>
            <a:r>
              <a:rPr lang="en-US" smtClean="0"/>
              <a:t> at each pixel of the smoothed image.</a:t>
            </a:r>
          </a:p>
          <a:p>
            <a:pPr marL="533400" indent="-533400" eaLnBrk="1" hangingPunct="1">
              <a:lnSpc>
                <a:spcPct val="90000"/>
              </a:lnSpc>
              <a:buSzPct val="95000"/>
              <a:buFont typeface="Wingdings" pitchFamily="2" charset="2"/>
              <a:buAutoNum type="arabicPeriod"/>
            </a:pPr>
            <a:r>
              <a:rPr lang="en-US" smtClean="0">
                <a:solidFill>
                  <a:schemeClr val="hlink"/>
                </a:solidFill>
              </a:rPr>
              <a:t>Zero out</a:t>
            </a:r>
            <a:r>
              <a:rPr lang="en-US" smtClean="0"/>
              <a:t> any pixel response less than or equal to the two neighboring pixels on either side of it, along the direction of the gradient (</a:t>
            </a:r>
            <a:r>
              <a:rPr lang="en-US" smtClean="0">
                <a:solidFill>
                  <a:schemeClr val="hlink"/>
                </a:solidFill>
              </a:rPr>
              <a:t>non-maxima suppression</a:t>
            </a:r>
            <a:r>
              <a:rPr lang="en-US" smtClean="0"/>
              <a:t>).</a:t>
            </a:r>
          </a:p>
          <a:p>
            <a:pPr marL="533400" indent="-533400" eaLnBrk="1" hangingPunct="1">
              <a:lnSpc>
                <a:spcPct val="90000"/>
              </a:lnSpc>
              <a:buSzPct val="95000"/>
              <a:buFont typeface="Wingdings" pitchFamily="2" charset="2"/>
              <a:buAutoNum type="arabicPeriod"/>
            </a:pPr>
            <a:r>
              <a:rPr lang="en-US" smtClean="0">
                <a:solidFill>
                  <a:schemeClr val="hlink"/>
                </a:solidFill>
              </a:rPr>
              <a:t>Track </a:t>
            </a:r>
            <a:r>
              <a:rPr lang="en-US" smtClean="0"/>
              <a:t>high-magnitude contours using thresholding (</a:t>
            </a:r>
            <a:r>
              <a:rPr lang="en-US" smtClean="0">
                <a:solidFill>
                  <a:schemeClr val="hlink"/>
                </a:solidFill>
              </a:rPr>
              <a:t>hysteresis thresholding</a:t>
            </a:r>
            <a:r>
              <a:rPr lang="en-US" smtClean="0"/>
              <a:t>).</a:t>
            </a:r>
          </a:p>
          <a:p>
            <a:pPr marL="533400" indent="-533400" eaLnBrk="1" hangingPunct="1">
              <a:lnSpc>
                <a:spcPct val="90000"/>
              </a:lnSpc>
              <a:buSzPct val="95000"/>
              <a:buFont typeface="Wingdings" pitchFamily="2" charset="2"/>
              <a:buAutoNum type="arabicPeriod"/>
            </a:pPr>
            <a:r>
              <a:rPr lang="en-US" smtClean="0">
                <a:solidFill>
                  <a:schemeClr val="hlink"/>
                </a:solidFill>
              </a:rPr>
              <a:t>Keep </a:t>
            </a:r>
            <a:r>
              <a:rPr lang="en-US" smtClean="0"/>
              <a:t>only pixels along these contours, so weak little segments go away.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1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1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3983E3C-CA5E-400E-A285-7D3584BBC839}" type="slidenum">
              <a:rPr lang="en-US" sz="1200" smtClean="0">
                <a:solidFill>
                  <a:srgbClr val="003366"/>
                </a:solidFill>
              </a:rPr>
              <a:pPr/>
              <a:t>2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detection</a:t>
            </a:r>
          </a:p>
        </p:txBody>
      </p:sp>
      <p:sp>
        <p:nvSpPr>
          <p:cNvPr id="81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hlink"/>
                </a:solidFill>
              </a:rPr>
              <a:t>Edge detection</a:t>
            </a:r>
            <a:r>
              <a:rPr lang="en-US" smtClean="0"/>
              <a:t> is the process of finding meaningful transitions in an image.</a:t>
            </a:r>
          </a:p>
          <a:p>
            <a:pPr eaLnBrk="1" hangingPunct="1"/>
            <a:r>
              <a:rPr lang="en-US" smtClean="0"/>
              <a:t>The points where sharp changes in the brightness occur typically form the border between different objects or scene parts.</a:t>
            </a:r>
          </a:p>
          <a:p>
            <a:pPr eaLnBrk="1" hangingPunct="1"/>
            <a:r>
              <a:rPr lang="en-US" smtClean="0"/>
              <a:t>Further processing of edges into lines, curves and circular arcs result in useful features for matching and recognition.</a:t>
            </a:r>
          </a:p>
          <a:p>
            <a:pPr eaLnBrk="1" hangingPunct="1"/>
            <a:r>
              <a:rPr lang="en-US" smtClean="0"/>
              <a:t>Initial stages of mammalian vision systems also involve detection of edges and local features.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Canny edge detector</a:t>
            </a:r>
          </a:p>
        </p:txBody>
      </p:sp>
      <p:sp>
        <p:nvSpPr>
          <p:cNvPr id="2765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765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765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2D0FD79-4880-4D3D-BF73-05D0E2709DA8}" type="slidenum">
              <a:rPr lang="en-US" sz="1200" smtClean="0">
                <a:solidFill>
                  <a:srgbClr val="003366"/>
                </a:solidFill>
              </a:rPr>
              <a:pPr/>
              <a:t>20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827088" y="5734050"/>
            <a:ext cx="7772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336699"/>
              </a:buClr>
              <a:buSzPct val="60000"/>
              <a:defRPr/>
            </a:pPr>
            <a:r>
              <a:rPr lang="en-US" sz="2400" kern="0" dirty="0">
                <a:solidFill>
                  <a:srgbClr val="003366"/>
                </a:solidFill>
                <a:latin typeface="+mn-lt"/>
              </a:rPr>
              <a:t>Original image (Lena)</a:t>
            </a:r>
          </a:p>
        </p:txBody>
      </p:sp>
      <p:pic>
        <p:nvPicPr>
          <p:cNvPr id="27655" name="Picture 5" descr="le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341438"/>
            <a:ext cx="4387850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Canny edge detector</a:t>
            </a:r>
          </a:p>
        </p:txBody>
      </p:sp>
      <p:sp>
        <p:nvSpPr>
          <p:cNvPr id="2867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867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867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CF33FB1-E40E-4732-A8DF-DE32FC9BFA90}" type="slidenum">
              <a:rPr lang="en-US" sz="1200" smtClean="0">
                <a:solidFill>
                  <a:srgbClr val="003366"/>
                </a:solidFill>
              </a:rPr>
              <a:pPr/>
              <a:t>21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8678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28679" name="Picture 5" descr="canny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341438"/>
            <a:ext cx="4387850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827088" y="5734050"/>
            <a:ext cx="7772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336699"/>
              </a:buClr>
              <a:buSzPct val="60000"/>
              <a:defRPr/>
            </a:pPr>
            <a:r>
              <a:rPr lang="en-US" sz="2400" kern="0" dirty="0">
                <a:solidFill>
                  <a:srgbClr val="003366"/>
                </a:solidFill>
                <a:latin typeface="+mn-lt"/>
              </a:rPr>
              <a:t>Magnitude of the gradient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Canny edge detector</a:t>
            </a:r>
          </a:p>
        </p:txBody>
      </p:sp>
      <p:sp>
        <p:nvSpPr>
          <p:cNvPr id="2969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970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970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E209421-0EBB-4CF7-A64A-40152793C429}" type="slidenum">
              <a:rPr lang="en-US" sz="1200" smtClean="0">
                <a:solidFill>
                  <a:srgbClr val="003366"/>
                </a:solidFill>
              </a:rPr>
              <a:pPr/>
              <a:t>22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9702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827088" y="5734050"/>
            <a:ext cx="7772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336699"/>
              </a:buClr>
              <a:buSzPct val="60000"/>
              <a:defRPr/>
            </a:pPr>
            <a:r>
              <a:rPr lang="en-US" sz="2400" kern="0" dirty="0" err="1">
                <a:solidFill>
                  <a:srgbClr val="003366"/>
                </a:solidFill>
                <a:latin typeface="+mn-lt"/>
              </a:rPr>
              <a:t>Thresholding</a:t>
            </a:r>
            <a:endParaRPr lang="en-US" sz="2400" kern="0" dirty="0">
              <a:solidFill>
                <a:srgbClr val="003366"/>
              </a:solidFill>
              <a:latin typeface="+mn-lt"/>
            </a:endParaRPr>
          </a:p>
        </p:txBody>
      </p:sp>
      <p:pic>
        <p:nvPicPr>
          <p:cNvPr id="29704" name="Picture 5" descr="canny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341438"/>
            <a:ext cx="4392612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Canny edge detector</a:t>
            </a:r>
          </a:p>
        </p:txBody>
      </p:sp>
      <p:sp>
        <p:nvSpPr>
          <p:cNvPr id="3072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072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072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D5C1755-6530-4A03-8B86-3DB23C585668}" type="slidenum">
              <a:rPr lang="en-US" sz="1200" smtClean="0">
                <a:solidFill>
                  <a:srgbClr val="003366"/>
                </a:solidFill>
              </a:rPr>
              <a:pPr/>
              <a:t>23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0726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9" name="Picture 8" descr="canny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2" t="59885" r="19633" b="10175"/>
          <a:stretch>
            <a:fillRect/>
          </a:stretch>
        </p:blipFill>
        <p:spPr bwMode="auto">
          <a:xfrm>
            <a:off x="2411413" y="1341438"/>
            <a:ext cx="4381500" cy="4657725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7092950" y="1916113"/>
            <a:ext cx="1646238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3366"/>
                </a:solidFill>
                <a:latin typeface="+mn-lt"/>
              </a:rPr>
              <a:t>How to turn these thick regions of the gradient into curves?</a:t>
            </a:r>
          </a:p>
        </p:txBody>
      </p:sp>
      <p:cxnSp>
        <p:nvCxnSpPr>
          <p:cNvPr id="11" name="Straight Arrow Connector 10"/>
          <p:cNvCxnSpPr>
            <a:stCxn id="10" idx="1"/>
          </p:cNvCxnSpPr>
          <p:nvPr/>
        </p:nvCxnSpPr>
        <p:spPr>
          <a:xfrm rot="10800000" flipV="1">
            <a:off x="5076825" y="2732088"/>
            <a:ext cx="2016125" cy="184943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30" name="Picture 10" descr="http://www.owlnet.rice.edu/~elec539/Projects97/morphjrks/fig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20938"/>
            <a:ext cx="18954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2" descr="http://www.owlnet.rice.edu/~elec539/Projects97/morphjrks/fig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29000"/>
            <a:ext cx="21050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1747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1748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75629F5-353F-47F0-9173-721D9A78A304}" type="slidenum">
              <a:rPr lang="en-US" sz="1200" smtClean="0">
                <a:solidFill>
                  <a:srgbClr val="003366"/>
                </a:solidFill>
              </a:rPr>
              <a:pPr/>
              <a:t>24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Canny edge detector</a:t>
            </a:r>
          </a:p>
        </p:txBody>
      </p:sp>
      <p:sp>
        <p:nvSpPr>
          <p:cNvPr id="3175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341438"/>
            <a:ext cx="8496300" cy="4967287"/>
          </a:xfrm>
        </p:spPr>
        <p:txBody>
          <a:bodyPr/>
          <a:lstStyle/>
          <a:p>
            <a:pPr eaLnBrk="1" hangingPunct="1"/>
            <a:r>
              <a:rPr lang="en-US" sz="2400" smtClean="0"/>
              <a:t>Non-maxima suppression:</a:t>
            </a:r>
          </a:p>
          <a:p>
            <a:pPr lvl="1" eaLnBrk="1" hangingPunct="1"/>
            <a:r>
              <a:rPr lang="en-US" sz="2000" smtClean="0"/>
              <a:t>Check if pixel is local maximum along gradient direction.</a:t>
            </a:r>
          </a:p>
          <a:p>
            <a:pPr lvl="1" eaLnBrk="1" hangingPunct="1"/>
            <a:r>
              <a:rPr lang="en-US" sz="2000" smtClean="0"/>
              <a:t>Select single max across width of the edge.</a:t>
            </a:r>
          </a:p>
          <a:p>
            <a:pPr lvl="1" eaLnBrk="1" hangingPunct="1"/>
            <a:r>
              <a:rPr lang="en-US" sz="2000" smtClean="0"/>
              <a:t>Requires checking interpolated pixels p and r.</a:t>
            </a:r>
          </a:p>
          <a:p>
            <a:pPr lvl="1" eaLnBrk="1" hangingPunct="1"/>
            <a:r>
              <a:rPr lang="en-US" sz="2000" smtClean="0"/>
              <a:t>This operation can be used with any edge operator when thin boundaries are wanted.</a:t>
            </a:r>
          </a:p>
        </p:txBody>
      </p:sp>
      <p:pic>
        <p:nvPicPr>
          <p:cNvPr id="3175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573463"/>
            <a:ext cx="288131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73463"/>
            <a:ext cx="288131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Canny edge detector</a:t>
            </a:r>
          </a:p>
        </p:txBody>
      </p:sp>
      <p:sp>
        <p:nvSpPr>
          <p:cNvPr id="3277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277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277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4C6E194-9D8F-40FF-A746-3FF280E6E27C}" type="slidenum">
              <a:rPr lang="en-US" sz="1200" smtClean="0">
                <a:solidFill>
                  <a:srgbClr val="003366"/>
                </a:solidFill>
              </a:rPr>
              <a:pPr/>
              <a:t>25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2774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8" name="Picture 5" descr="canny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341438"/>
            <a:ext cx="4392612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019925" y="4292600"/>
            <a:ext cx="20161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3366"/>
                </a:solidFill>
                <a:latin typeface="+mn-lt"/>
              </a:rPr>
              <a:t>Problem: pixels along this edge did not survive the </a:t>
            </a:r>
            <a:r>
              <a:rPr lang="en-US" sz="2000" dirty="0" err="1">
                <a:solidFill>
                  <a:srgbClr val="003366"/>
                </a:solidFill>
                <a:latin typeface="+mn-lt"/>
              </a:rPr>
              <a:t>thresholding</a:t>
            </a:r>
            <a:endParaRPr lang="en-US" sz="2000" dirty="0">
              <a:solidFill>
                <a:srgbClr val="003366"/>
              </a:solidFill>
              <a:latin typeface="+mn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500563" y="4508500"/>
            <a:ext cx="657225" cy="2921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37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37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0499EA5-4F06-44BB-9DF1-4425F89D98AA}" type="slidenum">
              <a:rPr lang="en-US" sz="1200" smtClean="0">
                <a:solidFill>
                  <a:srgbClr val="003366"/>
                </a:solidFill>
              </a:rPr>
              <a:pPr/>
              <a:t>26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Canny edge detector</a:t>
            </a:r>
          </a:p>
        </p:txBody>
      </p:sp>
      <p:sp>
        <p:nvSpPr>
          <p:cNvPr id="337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Hysteresis thresholding:</a:t>
            </a:r>
          </a:p>
          <a:p>
            <a:pPr lvl="1" eaLnBrk="1" hangingPunct="1"/>
            <a:r>
              <a:rPr lang="en-US" smtClean="0"/>
              <a:t>Use a high threshold to start edge curves, and a low threshold to continue them.</a:t>
            </a:r>
            <a:endParaRPr lang="en-US" b="1" smtClean="0"/>
          </a:p>
        </p:txBody>
      </p:sp>
      <p:grpSp>
        <p:nvGrpSpPr>
          <p:cNvPr id="33799" name="Group 11"/>
          <p:cNvGrpSpPr>
            <a:grpSpLocks/>
          </p:cNvGrpSpPr>
          <p:nvPr/>
        </p:nvGrpSpPr>
        <p:grpSpPr bwMode="auto">
          <a:xfrm>
            <a:off x="595313" y="3284538"/>
            <a:ext cx="8153400" cy="1549400"/>
            <a:chOff x="436955" y="5103813"/>
            <a:chExt cx="8153400" cy="1549400"/>
          </a:xfrm>
        </p:grpSpPr>
        <p:sp>
          <p:nvSpPr>
            <p:cNvPr id="33800" name="Freeform 4"/>
            <p:cNvSpPr>
              <a:spLocks/>
            </p:cNvSpPr>
            <p:nvPr/>
          </p:nvSpPr>
          <p:spPr bwMode="auto">
            <a:xfrm>
              <a:off x="436955" y="5103813"/>
              <a:ext cx="2743200" cy="774700"/>
            </a:xfrm>
            <a:custGeom>
              <a:avLst/>
              <a:gdLst>
                <a:gd name="T0" fmla="*/ 2147483647 w 1728"/>
                <a:gd name="T1" fmla="*/ 2147483647 h 488"/>
                <a:gd name="T2" fmla="*/ 2147483647 w 1728"/>
                <a:gd name="T3" fmla="*/ 2147483647 h 488"/>
                <a:gd name="T4" fmla="*/ 2147483647 w 1728"/>
                <a:gd name="T5" fmla="*/ 2147483647 h 488"/>
                <a:gd name="T6" fmla="*/ 2147483647 w 1728"/>
                <a:gd name="T7" fmla="*/ 2147483647 h 488"/>
                <a:gd name="T8" fmla="*/ 2147483647 w 1728"/>
                <a:gd name="T9" fmla="*/ 2147483647 h 4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488"/>
                <a:gd name="T17" fmla="*/ 1728 w 1728"/>
                <a:gd name="T18" fmla="*/ 488 h 4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488">
                  <a:moveTo>
                    <a:pt x="96" y="464"/>
                  </a:moveTo>
                  <a:cubicBezTo>
                    <a:pt x="48" y="476"/>
                    <a:pt x="0" y="488"/>
                    <a:pt x="96" y="416"/>
                  </a:cubicBezTo>
                  <a:cubicBezTo>
                    <a:pt x="192" y="344"/>
                    <a:pt x="488" y="64"/>
                    <a:pt x="672" y="32"/>
                  </a:cubicBezTo>
                  <a:cubicBezTo>
                    <a:pt x="856" y="0"/>
                    <a:pt x="1024" y="184"/>
                    <a:pt x="1200" y="224"/>
                  </a:cubicBezTo>
                  <a:cubicBezTo>
                    <a:pt x="1376" y="264"/>
                    <a:pt x="1552" y="268"/>
                    <a:pt x="1728" y="272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1" name="Freeform 5"/>
            <p:cNvSpPr>
              <a:spLocks/>
            </p:cNvSpPr>
            <p:nvPr/>
          </p:nvSpPr>
          <p:spPr bwMode="auto">
            <a:xfrm>
              <a:off x="3103955" y="5141913"/>
              <a:ext cx="2590800" cy="698500"/>
            </a:xfrm>
            <a:custGeom>
              <a:avLst/>
              <a:gdLst>
                <a:gd name="T0" fmla="*/ 0 w 1632"/>
                <a:gd name="T1" fmla="*/ 2147483647 h 440"/>
                <a:gd name="T2" fmla="*/ 2147483647 w 1632"/>
                <a:gd name="T3" fmla="*/ 2147483647 h 440"/>
                <a:gd name="T4" fmla="*/ 2147483647 w 1632"/>
                <a:gd name="T5" fmla="*/ 2147483647 h 440"/>
                <a:gd name="T6" fmla="*/ 2147483647 w 1632"/>
                <a:gd name="T7" fmla="*/ 2147483647 h 440"/>
                <a:gd name="T8" fmla="*/ 2147483647 w 1632"/>
                <a:gd name="T9" fmla="*/ 2147483647 h 4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2"/>
                <a:gd name="T16" fmla="*/ 0 h 440"/>
                <a:gd name="T17" fmla="*/ 1632 w 1632"/>
                <a:gd name="T18" fmla="*/ 440 h 4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2" h="440">
                  <a:moveTo>
                    <a:pt x="0" y="248"/>
                  </a:moveTo>
                  <a:cubicBezTo>
                    <a:pt x="72" y="268"/>
                    <a:pt x="144" y="288"/>
                    <a:pt x="288" y="248"/>
                  </a:cubicBezTo>
                  <a:cubicBezTo>
                    <a:pt x="432" y="208"/>
                    <a:pt x="664" y="0"/>
                    <a:pt x="864" y="8"/>
                  </a:cubicBezTo>
                  <a:cubicBezTo>
                    <a:pt x="1064" y="16"/>
                    <a:pt x="1360" y="224"/>
                    <a:pt x="1488" y="296"/>
                  </a:cubicBezTo>
                  <a:cubicBezTo>
                    <a:pt x="1616" y="368"/>
                    <a:pt x="1624" y="404"/>
                    <a:pt x="1632" y="44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2" name="Freeform 6"/>
            <p:cNvSpPr>
              <a:spLocks/>
            </p:cNvSpPr>
            <p:nvPr/>
          </p:nvSpPr>
          <p:spPr bwMode="auto">
            <a:xfrm>
              <a:off x="5593155" y="5840413"/>
              <a:ext cx="711200" cy="609600"/>
            </a:xfrm>
            <a:custGeom>
              <a:avLst/>
              <a:gdLst>
                <a:gd name="T0" fmla="*/ 2147483647 w 448"/>
                <a:gd name="T1" fmla="*/ 0 h 384"/>
                <a:gd name="T2" fmla="*/ 2147483647 w 448"/>
                <a:gd name="T3" fmla="*/ 2147483647 h 384"/>
                <a:gd name="T4" fmla="*/ 2147483647 w 448"/>
                <a:gd name="T5" fmla="*/ 2147483647 h 384"/>
                <a:gd name="T6" fmla="*/ 0 60000 65536"/>
                <a:gd name="T7" fmla="*/ 0 60000 65536"/>
                <a:gd name="T8" fmla="*/ 0 60000 65536"/>
                <a:gd name="T9" fmla="*/ 0 w 448"/>
                <a:gd name="T10" fmla="*/ 0 h 384"/>
                <a:gd name="T11" fmla="*/ 448 w 448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48" h="384">
                  <a:moveTo>
                    <a:pt x="64" y="0"/>
                  </a:moveTo>
                  <a:cubicBezTo>
                    <a:pt x="32" y="88"/>
                    <a:pt x="0" y="176"/>
                    <a:pt x="64" y="240"/>
                  </a:cubicBezTo>
                  <a:cubicBezTo>
                    <a:pt x="128" y="304"/>
                    <a:pt x="288" y="344"/>
                    <a:pt x="448" y="384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3" name="Freeform 7"/>
            <p:cNvSpPr>
              <a:spLocks/>
            </p:cNvSpPr>
            <p:nvPr/>
          </p:nvSpPr>
          <p:spPr bwMode="auto">
            <a:xfrm>
              <a:off x="6304355" y="5688013"/>
              <a:ext cx="2286000" cy="965200"/>
            </a:xfrm>
            <a:custGeom>
              <a:avLst/>
              <a:gdLst>
                <a:gd name="T0" fmla="*/ 0 w 1440"/>
                <a:gd name="T1" fmla="*/ 2147483647 h 608"/>
                <a:gd name="T2" fmla="*/ 2147483647 w 1440"/>
                <a:gd name="T3" fmla="*/ 2147483647 h 608"/>
                <a:gd name="T4" fmla="*/ 2147483647 w 1440"/>
                <a:gd name="T5" fmla="*/ 2147483647 h 608"/>
                <a:gd name="T6" fmla="*/ 2147483647 w 1440"/>
                <a:gd name="T7" fmla="*/ 2147483647 h 608"/>
                <a:gd name="T8" fmla="*/ 2147483647 w 1440"/>
                <a:gd name="T9" fmla="*/ 0 h 6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0"/>
                <a:gd name="T16" fmla="*/ 0 h 608"/>
                <a:gd name="T17" fmla="*/ 1440 w 1440"/>
                <a:gd name="T18" fmla="*/ 608 h 6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0" h="608">
                  <a:moveTo>
                    <a:pt x="0" y="480"/>
                  </a:moveTo>
                  <a:cubicBezTo>
                    <a:pt x="24" y="496"/>
                    <a:pt x="48" y="512"/>
                    <a:pt x="144" y="528"/>
                  </a:cubicBezTo>
                  <a:cubicBezTo>
                    <a:pt x="240" y="544"/>
                    <a:pt x="408" y="608"/>
                    <a:pt x="576" y="576"/>
                  </a:cubicBezTo>
                  <a:cubicBezTo>
                    <a:pt x="744" y="544"/>
                    <a:pt x="1008" y="432"/>
                    <a:pt x="1152" y="336"/>
                  </a:cubicBezTo>
                  <a:cubicBezTo>
                    <a:pt x="1296" y="240"/>
                    <a:pt x="1368" y="120"/>
                    <a:pt x="1440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481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48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4AC17BF-F722-4F4F-8F5B-9F78CAE3040B}" type="slidenum">
              <a:rPr lang="en-US" sz="1200" smtClean="0">
                <a:solidFill>
                  <a:srgbClr val="003366"/>
                </a:solidFill>
              </a:rPr>
              <a:pPr/>
              <a:t>27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48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Canny edge detector</a:t>
            </a:r>
          </a:p>
        </p:txBody>
      </p:sp>
      <p:pic>
        <p:nvPicPr>
          <p:cNvPr id="348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88" y="1196975"/>
            <a:ext cx="4694237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 Box 5"/>
          <p:cNvSpPr txBox="1">
            <a:spLocks noChangeArrowheads="1"/>
          </p:cNvSpPr>
          <p:nvPr/>
        </p:nvSpPr>
        <p:spPr bwMode="auto">
          <a:xfrm>
            <a:off x="5364163" y="5734050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Martial Hebert, CMU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584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58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31F72AD-B08D-4734-A4B9-0BA09608DA81}" type="slidenum">
              <a:rPr lang="en-US" sz="1200" smtClean="0">
                <a:solidFill>
                  <a:srgbClr val="003366"/>
                </a:solidFill>
              </a:rPr>
              <a:pPr/>
              <a:t>28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Canny edge detector</a:t>
            </a:r>
          </a:p>
        </p:txBody>
      </p:sp>
      <p:pic>
        <p:nvPicPr>
          <p:cNvPr id="35846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6769100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412875"/>
            <a:ext cx="1363663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686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68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86E8BCF-EE17-4EDB-9390-7134A9E52DF6}" type="slidenum">
              <a:rPr lang="en-US" sz="1200" smtClean="0">
                <a:solidFill>
                  <a:srgbClr val="003366"/>
                </a:solidFill>
              </a:rPr>
              <a:pPr/>
              <a:t>29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68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Canny edge detector</a:t>
            </a:r>
          </a:p>
        </p:txBody>
      </p:sp>
      <p:pic>
        <p:nvPicPr>
          <p:cNvPr id="3687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341438"/>
            <a:ext cx="511175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484313"/>
            <a:ext cx="1336675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A066CC3-110F-4FB3-AB4A-1C70487C5240}" type="slidenum">
              <a:rPr lang="en-US" sz="1200" smtClean="0">
                <a:solidFill>
                  <a:srgbClr val="003366"/>
                </a:solidFill>
              </a:rPr>
              <a:pPr/>
              <a:t>3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detection</a:t>
            </a:r>
          </a:p>
        </p:txBody>
      </p:sp>
      <p:sp>
        <p:nvSpPr>
          <p:cNvPr id="92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Sharp changes in the image brightness occur at: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Object boundaries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/>
              <a:t>A light object may lie on a dark background or a dark object may lie on a light background.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Reflectance changes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/>
              <a:t>May have quite different</a:t>
            </a:r>
            <a:br>
              <a:rPr lang="en-US" smtClean="0"/>
            </a:br>
            <a:r>
              <a:rPr lang="en-US" smtClean="0"/>
              <a:t>characteristics – zebras</a:t>
            </a:r>
            <a:br>
              <a:rPr lang="en-US" smtClean="0"/>
            </a:br>
            <a:r>
              <a:rPr lang="en-US" smtClean="0"/>
              <a:t>have stripes, and leopards</a:t>
            </a:r>
            <a:br>
              <a:rPr lang="en-US" smtClean="0"/>
            </a:br>
            <a:r>
              <a:rPr lang="en-US" smtClean="0"/>
              <a:t>have spots.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Cast shadows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Sharp changes in surface</a:t>
            </a:r>
            <a:br>
              <a:rPr lang="en-US" smtClean="0"/>
            </a:br>
            <a:r>
              <a:rPr lang="en-US" smtClean="0"/>
              <a:t>orientation</a:t>
            </a:r>
          </a:p>
        </p:txBody>
      </p:sp>
      <p:grpSp>
        <p:nvGrpSpPr>
          <p:cNvPr id="9223" name="Group 9"/>
          <p:cNvGrpSpPr>
            <a:grpSpLocks/>
          </p:cNvGrpSpPr>
          <p:nvPr/>
        </p:nvGrpSpPr>
        <p:grpSpPr bwMode="auto">
          <a:xfrm>
            <a:off x="4535488" y="3789363"/>
            <a:ext cx="4608512" cy="2252662"/>
            <a:chOff x="3995920" y="4056898"/>
            <a:chExt cx="4608640" cy="2252502"/>
          </a:xfrm>
        </p:grpSpPr>
        <p:pic>
          <p:nvPicPr>
            <p:cNvPr id="9224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920" y="4077090"/>
              <a:ext cx="2250508" cy="223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5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240" y="4056898"/>
              <a:ext cx="2304320" cy="2156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789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78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EE5FA69-6C24-4F4D-BC30-E1A6FC9AE6C2}" type="slidenum">
              <a:rPr lang="en-US" sz="1200" smtClean="0">
                <a:solidFill>
                  <a:srgbClr val="003366"/>
                </a:solidFill>
              </a:rPr>
              <a:pPr/>
              <a:t>30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Canny edge detector</a:t>
            </a:r>
          </a:p>
        </p:txBody>
      </p:sp>
      <p:sp>
        <p:nvSpPr>
          <p:cNvPr id="3789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Canny operator gives single-pixel-wide images with good continuation between adjacent pixels.</a:t>
            </a:r>
          </a:p>
          <a:p>
            <a:pPr eaLnBrk="1" hangingPunct="1"/>
            <a:r>
              <a:rPr lang="en-US" smtClean="0"/>
              <a:t>It is the most widely used edge operator today; no one has done better since it came out in the late 80s. Many implementations are available.</a:t>
            </a:r>
          </a:p>
          <a:p>
            <a:pPr eaLnBrk="1" hangingPunct="1"/>
            <a:r>
              <a:rPr lang="en-US" smtClean="0"/>
              <a:t>It is very sensitive to its parameters, which need to be adjusted for different application domains.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891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89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572C4D8-9CDA-406A-812F-2C8113612B7D}" type="slidenum">
              <a:rPr lang="en-US" sz="1200" smtClean="0">
                <a:solidFill>
                  <a:srgbClr val="003366"/>
                </a:solidFill>
              </a:rPr>
              <a:pPr/>
              <a:t>31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linking</a:t>
            </a:r>
          </a:p>
        </p:txBody>
      </p:sp>
      <p:sp>
        <p:nvSpPr>
          <p:cNvPr id="389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</a:t>
            </a:r>
          </a:p>
          <a:p>
            <a:pPr lvl="1" eaLnBrk="1" hangingPunct="1"/>
            <a:r>
              <a:rPr lang="en-US" smtClean="0"/>
              <a:t>Finding line segments</a:t>
            </a:r>
          </a:p>
          <a:p>
            <a:pPr lvl="1" eaLnBrk="1" hangingPunct="1"/>
            <a:r>
              <a:rPr lang="en-US" smtClean="0"/>
              <a:t>Finding circles</a:t>
            </a:r>
          </a:p>
          <a:p>
            <a:pPr eaLnBrk="1" hangingPunct="1"/>
            <a:r>
              <a:rPr lang="en-US" smtClean="0"/>
              <a:t>Model fitting</a:t>
            </a:r>
          </a:p>
          <a:p>
            <a:pPr lvl="1" eaLnBrk="1" hangingPunct="1"/>
            <a:r>
              <a:rPr lang="en-US" smtClean="0"/>
              <a:t>Fitting line segments</a:t>
            </a:r>
          </a:p>
          <a:p>
            <a:pPr lvl="1" eaLnBrk="1" hangingPunct="1"/>
            <a:r>
              <a:rPr lang="en-US" smtClean="0"/>
              <a:t>Fitting ellipses</a:t>
            </a:r>
          </a:p>
          <a:p>
            <a:pPr eaLnBrk="1" hangingPunct="1"/>
            <a:r>
              <a:rPr lang="en-US" smtClean="0"/>
              <a:t>Edge tracking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Fitting: main idea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Choose a parametric model to represent a set of features</a:t>
            </a:r>
          </a:p>
          <a:p>
            <a:r>
              <a:rPr lang="en-US" sz="2400" smtClean="0"/>
              <a:t>Membership criterion is not local</a:t>
            </a:r>
          </a:p>
          <a:p>
            <a:pPr lvl="1"/>
            <a:r>
              <a:rPr lang="en-US" sz="2000" smtClean="0"/>
              <a:t>Cannot tell whether a point belongs to a given model just by looking at that point</a:t>
            </a:r>
          </a:p>
          <a:p>
            <a:r>
              <a:rPr lang="en-US" sz="2400" smtClean="0"/>
              <a:t>Three main questions:</a:t>
            </a:r>
          </a:p>
          <a:p>
            <a:pPr lvl="1"/>
            <a:r>
              <a:rPr lang="en-US" sz="2000" smtClean="0"/>
              <a:t>What model represents this set of features best?</a:t>
            </a:r>
          </a:p>
          <a:p>
            <a:pPr lvl="1"/>
            <a:r>
              <a:rPr lang="en-US" sz="2000" smtClean="0"/>
              <a:t>Which of several model instances gets which feature?</a:t>
            </a:r>
          </a:p>
          <a:p>
            <a:pPr lvl="1"/>
            <a:r>
              <a:rPr lang="en-US" sz="2000" smtClean="0"/>
              <a:t>How many model instances are there?</a:t>
            </a:r>
          </a:p>
          <a:p>
            <a:r>
              <a:rPr lang="en-US" sz="2400" smtClean="0"/>
              <a:t>Computational complexity is important</a:t>
            </a:r>
          </a:p>
          <a:p>
            <a:pPr lvl="1"/>
            <a:r>
              <a:rPr lang="en-US" sz="2000" smtClean="0"/>
              <a:t>It is infeasible to examine every possible set of parameters and every possible combination of features</a:t>
            </a:r>
          </a:p>
        </p:txBody>
      </p:sp>
      <p:sp>
        <p:nvSpPr>
          <p:cNvPr id="3994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994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99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B39B3CB-1866-4A9A-9A4B-6D23B52C9FE9}" type="slidenum">
              <a:rPr lang="en-US" sz="1200" smtClean="0">
                <a:solidFill>
                  <a:srgbClr val="003366"/>
                </a:solidFill>
              </a:rPr>
              <a:pPr/>
              <a:t>32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9943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line fitting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Why fit lines?</a:t>
            </a:r>
          </a:p>
          <a:p>
            <a:pPr lvl="1"/>
            <a:r>
              <a:rPr lang="en-US" smtClean="0"/>
              <a:t>Many objects characterized by presence of straight lines</a:t>
            </a:r>
          </a:p>
          <a:p>
            <a:endParaRPr lang="en-US" smtClean="0"/>
          </a:p>
        </p:txBody>
      </p:sp>
      <p:sp>
        <p:nvSpPr>
          <p:cNvPr id="4096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096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09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BB4C011-B552-4F12-B9FA-52A30E6EF56E}" type="slidenum">
              <a:rPr lang="en-US" sz="1200" smtClean="0">
                <a:solidFill>
                  <a:srgbClr val="003366"/>
                </a:solidFill>
              </a:rPr>
              <a:pPr/>
              <a:t>33</a:t>
            </a:fld>
            <a:endParaRPr lang="en-US" sz="1200" smtClean="0">
              <a:solidFill>
                <a:srgbClr val="003366"/>
              </a:solidFill>
            </a:endParaRPr>
          </a:p>
        </p:txBody>
      </p:sp>
      <p:pic>
        <p:nvPicPr>
          <p:cNvPr id="40967" name="Picture 2" descr="http://www.talonmorris.com/Photos/Memories/07%20UT%20Tow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2511425"/>
            <a:ext cx="26860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736600" y="4645025"/>
            <a:ext cx="2362200" cy="1588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1270000" y="4340225"/>
            <a:ext cx="1752600" cy="1588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 rot="5400000" flipH="1" flipV="1">
            <a:off x="1383507" y="3845719"/>
            <a:ext cx="838200" cy="1587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Connector 10"/>
          <p:cNvCxnSpPr>
            <a:cxnSpLocks noChangeShapeType="1"/>
          </p:cNvCxnSpPr>
          <p:nvPr/>
        </p:nvCxnSpPr>
        <p:spPr bwMode="auto">
          <a:xfrm rot="5400000" flipH="1" flipV="1">
            <a:off x="1918494" y="3920331"/>
            <a:ext cx="838200" cy="1588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1498600" y="5102225"/>
            <a:ext cx="914400" cy="1588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0973" name="Picture 4" descr="http://www.segger.com/jpg/EvalBoards/Explorer_16_Microchip_600x4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3044825"/>
            <a:ext cx="224631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>
            <a:off x="4013200" y="3425825"/>
            <a:ext cx="990600" cy="1588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>
            <a:off x="4165600" y="3121025"/>
            <a:ext cx="712788" cy="1588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>
            <a:off x="4241800" y="3806825"/>
            <a:ext cx="609600" cy="1588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0977" name="Picture 6" descr="http://www.apwa.net/Images/Publications/Reporter/Sidewalk%20-%20Enlarged%20Tree%20We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2740025"/>
            <a:ext cx="26828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/>
          <p:cNvCxnSpPr>
            <a:cxnSpLocks noChangeShapeType="1"/>
          </p:cNvCxnSpPr>
          <p:nvPr/>
        </p:nvCxnSpPr>
        <p:spPr bwMode="auto">
          <a:xfrm rot="16200000" flipV="1">
            <a:off x="6604794" y="4493419"/>
            <a:ext cx="1143000" cy="227012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Connector 18"/>
          <p:cNvCxnSpPr>
            <a:cxnSpLocks noChangeShapeType="1"/>
          </p:cNvCxnSpPr>
          <p:nvPr/>
        </p:nvCxnSpPr>
        <p:spPr bwMode="auto">
          <a:xfrm rot="5400000" flipH="1" flipV="1">
            <a:off x="5612607" y="3806031"/>
            <a:ext cx="1600200" cy="839787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19"/>
          <p:cNvCxnSpPr>
            <a:cxnSpLocks noChangeShapeType="1"/>
          </p:cNvCxnSpPr>
          <p:nvPr/>
        </p:nvCxnSpPr>
        <p:spPr bwMode="auto">
          <a:xfrm>
            <a:off x="7061200" y="4035425"/>
            <a:ext cx="685800" cy="1588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81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Difficulty of line fitting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4427538" y="1341438"/>
            <a:ext cx="4392612" cy="4967287"/>
          </a:xfrm>
        </p:spPr>
        <p:txBody>
          <a:bodyPr/>
          <a:lstStyle/>
          <a:p>
            <a:r>
              <a:rPr lang="en-US" sz="2400" b="1" smtClean="0"/>
              <a:t>Extra</a:t>
            </a:r>
            <a:r>
              <a:rPr lang="en-US" sz="2400" smtClean="0"/>
              <a:t> edge points (clutter), multiple models:</a:t>
            </a:r>
          </a:p>
          <a:p>
            <a:pPr lvl="1"/>
            <a:r>
              <a:rPr lang="en-US" sz="2000" smtClean="0"/>
              <a:t>which points go with which line, if any?</a:t>
            </a:r>
          </a:p>
          <a:p>
            <a:r>
              <a:rPr lang="en-US" sz="2400" smtClean="0"/>
              <a:t>Only some parts of each line detected, and some parts are </a:t>
            </a:r>
            <a:r>
              <a:rPr lang="en-US" sz="2400" b="1" smtClean="0"/>
              <a:t>missing</a:t>
            </a:r>
            <a:r>
              <a:rPr lang="en-US" sz="2400" smtClean="0"/>
              <a:t>:</a:t>
            </a:r>
          </a:p>
          <a:p>
            <a:pPr lvl="1"/>
            <a:r>
              <a:rPr lang="en-US" sz="2000" smtClean="0"/>
              <a:t>how to find a line that bridges missing evidence?</a:t>
            </a:r>
          </a:p>
          <a:p>
            <a:r>
              <a:rPr lang="en-US" sz="2400" b="1" smtClean="0"/>
              <a:t>Noise</a:t>
            </a:r>
            <a:r>
              <a:rPr lang="en-US" sz="2400" smtClean="0"/>
              <a:t> in measured edge points, orientations:</a:t>
            </a:r>
          </a:p>
          <a:p>
            <a:pPr lvl="1"/>
            <a:r>
              <a:rPr lang="en-US" sz="2000" smtClean="0"/>
              <a:t>how to detect true underlying parameters?</a:t>
            </a:r>
            <a:endParaRPr lang="en-US" smtClean="0"/>
          </a:p>
        </p:txBody>
      </p:sp>
      <p:sp>
        <p:nvSpPr>
          <p:cNvPr id="4198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198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19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A818FAA-6FBB-4F24-B53F-14A4C5C72C93}" type="slidenum">
              <a:rPr lang="en-US" sz="1200" smtClean="0">
                <a:solidFill>
                  <a:srgbClr val="003366"/>
                </a:solidFill>
              </a:rPr>
              <a:pPr/>
              <a:t>34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1991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41992" name="Picture 7" descr="tower_ed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1274763"/>
            <a:ext cx="3708400" cy="493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993" name="Group 5"/>
          <p:cNvGrpSpPr>
            <a:grpSpLocks noChangeAspect="1"/>
          </p:cNvGrpSpPr>
          <p:nvPr/>
        </p:nvGrpSpPr>
        <p:grpSpPr bwMode="auto">
          <a:xfrm>
            <a:off x="7164388" y="115888"/>
            <a:ext cx="1851025" cy="1128712"/>
            <a:chOff x="96" y="1104"/>
            <a:chExt cx="5040" cy="3072"/>
          </a:xfrm>
        </p:grpSpPr>
        <p:sp>
          <p:nvSpPr>
            <p:cNvPr id="41994" name="Oval 6"/>
            <p:cNvSpPr>
              <a:spLocks noChangeAspect="1" noChangeArrowheads="1"/>
            </p:cNvSpPr>
            <p:nvPr/>
          </p:nvSpPr>
          <p:spPr bwMode="auto">
            <a:xfrm>
              <a:off x="1248" y="2880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995" name="Oval 7"/>
            <p:cNvSpPr>
              <a:spLocks noChangeAspect="1" noChangeArrowheads="1"/>
            </p:cNvSpPr>
            <p:nvPr/>
          </p:nvSpPr>
          <p:spPr bwMode="auto">
            <a:xfrm>
              <a:off x="1776" y="2544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996" name="Oval 8"/>
            <p:cNvSpPr>
              <a:spLocks noChangeAspect="1" noChangeArrowheads="1"/>
            </p:cNvSpPr>
            <p:nvPr/>
          </p:nvSpPr>
          <p:spPr bwMode="auto">
            <a:xfrm>
              <a:off x="2112" y="201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997" name="Oval 9"/>
            <p:cNvSpPr>
              <a:spLocks noChangeAspect="1" noChangeArrowheads="1"/>
            </p:cNvSpPr>
            <p:nvPr/>
          </p:nvSpPr>
          <p:spPr bwMode="auto">
            <a:xfrm>
              <a:off x="2976" y="1248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998" name="Oval 10"/>
            <p:cNvSpPr>
              <a:spLocks noChangeAspect="1" noChangeArrowheads="1"/>
            </p:cNvSpPr>
            <p:nvPr/>
          </p:nvSpPr>
          <p:spPr bwMode="auto">
            <a:xfrm>
              <a:off x="1008" y="321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999" name="Oval 11"/>
            <p:cNvSpPr>
              <a:spLocks noChangeAspect="1" noChangeArrowheads="1"/>
            </p:cNvSpPr>
            <p:nvPr/>
          </p:nvSpPr>
          <p:spPr bwMode="auto">
            <a:xfrm>
              <a:off x="384" y="369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0" name="Oval 12"/>
            <p:cNvSpPr>
              <a:spLocks noChangeAspect="1" noChangeArrowheads="1"/>
            </p:cNvSpPr>
            <p:nvPr/>
          </p:nvSpPr>
          <p:spPr bwMode="auto">
            <a:xfrm>
              <a:off x="3072" y="3264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1" name="Oval 13"/>
            <p:cNvSpPr>
              <a:spLocks noChangeAspect="1" noChangeArrowheads="1"/>
            </p:cNvSpPr>
            <p:nvPr/>
          </p:nvSpPr>
          <p:spPr bwMode="auto">
            <a:xfrm>
              <a:off x="1104" y="1680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2" name="Oval 14"/>
            <p:cNvSpPr>
              <a:spLocks noChangeAspect="1" noChangeArrowheads="1"/>
            </p:cNvSpPr>
            <p:nvPr/>
          </p:nvSpPr>
          <p:spPr bwMode="auto">
            <a:xfrm>
              <a:off x="3264" y="2352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3" name="Oval 15"/>
            <p:cNvSpPr>
              <a:spLocks noChangeAspect="1" noChangeArrowheads="1"/>
            </p:cNvSpPr>
            <p:nvPr/>
          </p:nvSpPr>
          <p:spPr bwMode="auto">
            <a:xfrm>
              <a:off x="4320" y="3360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4" name="Oval 16"/>
            <p:cNvSpPr>
              <a:spLocks noChangeAspect="1" noChangeArrowheads="1"/>
            </p:cNvSpPr>
            <p:nvPr/>
          </p:nvSpPr>
          <p:spPr bwMode="auto">
            <a:xfrm>
              <a:off x="4416" y="2400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5" name="Oval 17"/>
            <p:cNvSpPr>
              <a:spLocks noChangeAspect="1" noChangeArrowheads="1"/>
            </p:cNvSpPr>
            <p:nvPr/>
          </p:nvSpPr>
          <p:spPr bwMode="auto">
            <a:xfrm>
              <a:off x="3792" y="249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6" name="Oval 18"/>
            <p:cNvSpPr>
              <a:spLocks noChangeAspect="1" noChangeArrowheads="1"/>
            </p:cNvSpPr>
            <p:nvPr/>
          </p:nvSpPr>
          <p:spPr bwMode="auto">
            <a:xfrm>
              <a:off x="2400" y="3504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7" name="Oval 19"/>
            <p:cNvSpPr>
              <a:spLocks noChangeAspect="1" noChangeArrowheads="1"/>
            </p:cNvSpPr>
            <p:nvPr/>
          </p:nvSpPr>
          <p:spPr bwMode="auto">
            <a:xfrm>
              <a:off x="336" y="2688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8" name="Oval 20"/>
            <p:cNvSpPr>
              <a:spLocks noChangeAspect="1" noChangeArrowheads="1"/>
            </p:cNvSpPr>
            <p:nvPr/>
          </p:nvSpPr>
          <p:spPr bwMode="auto">
            <a:xfrm>
              <a:off x="432" y="2112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9" name="Oval 21"/>
            <p:cNvSpPr>
              <a:spLocks noChangeAspect="1" noChangeArrowheads="1"/>
            </p:cNvSpPr>
            <p:nvPr/>
          </p:nvSpPr>
          <p:spPr bwMode="auto">
            <a:xfrm>
              <a:off x="4992" y="321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10" name="Oval 22"/>
            <p:cNvSpPr>
              <a:spLocks noChangeAspect="1" noChangeArrowheads="1"/>
            </p:cNvSpPr>
            <p:nvPr/>
          </p:nvSpPr>
          <p:spPr bwMode="auto">
            <a:xfrm>
              <a:off x="4032" y="177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11" name="Line 23"/>
            <p:cNvSpPr>
              <a:spLocks noChangeAspect="1" noChangeShapeType="1"/>
            </p:cNvSpPr>
            <p:nvPr/>
          </p:nvSpPr>
          <p:spPr bwMode="auto">
            <a:xfrm flipV="1">
              <a:off x="96" y="1104"/>
              <a:ext cx="3168" cy="30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Voting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It is not feasible to check all combinations of features by fitting a model to each possible subset.</a:t>
            </a:r>
          </a:p>
          <a:p>
            <a:r>
              <a:rPr lang="en-US" smtClean="0"/>
              <a:t>Voting is a general technique where we let each feature vote for all models that are compatible with it.</a:t>
            </a:r>
          </a:p>
          <a:p>
            <a:pPr lvl="1"/>
            <a:r>
              <a:rPr lang="en-US" sz="2000" smtClean="0"/>
              <a:t>Cycle through features, cast votes for model parameters.</a:t>
            </a:r>
          </a:p>
          <a:p>
            <a:pPr lvl="1"/>
            <a:r>
              <a:rPr lang="en-US" sz="2000" smtClean="0"/>
              <a:t>Look for model parameters that receive a lot of votes.</a:t>
            </a:r>
          </a:p>
          <a:p>
            <a:r>
              <a:rPr lang="en-US" smtClean="0"/>
              <a:t>Noise and clutter features will cast votes too, but typically their votes should be inconsistent with the majority of “good” features.</a:t>
            </a:r>
          </a:p>
        </p:txBody>
      </p:sp>
      <p:sp>
        <p:nvSpPr>
          <p:cNvPr id="4301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301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30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81AFFA3-CE0F-40D9-BEF2-5143EE2BD0D9}" type="slidenum">
              <a:rPr lang="en-US" sz="1200" smtClean="0">
                <a:solidFill>
                  <a:srgbClr val="003366"/>
                </a:solidFill>
              </a:rPr>
              <a:pPr/>
              <a:t>35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3015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403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40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BF32AE1-2A03-4536-B61F-DEF89F8B1BD3}" type="slidenum">
              <a:rPr lang="en-US" sz="1200" smtClean="0">
                <a:solidFill>
                  <a:srgbClr val="003366"/>
                </a:solidFill>
              </a:rPr>
              <a:pPr/>
              <a:t>36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</a:t>
            </a:r>
          </a:p>
        </p:txBody>
      </p:sp>
      <p:sp>
        <p:nvSpPr>
          <p:cNvPr id="440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3240087"/>
          </a:xfrm>
        </p:spPr>
        <p:txBody>
          <a:bodyPr/>
          <a:lstStyle/>
          <a:p>
            <a:pPr eaLnBrk="1" hangingPunct="1"/>
            <a:r>
              <a:rPr lang="en-US" smtClean="0"/>
              <a:t>The Hough transform is a method for detecting lines or curves specified by a parametric function.</a:t>
            </a:r>
          </a:p>
          <a:p>
            <a:pPr eaLnBrk="1" hangingPunct="1"/>
            <a:r>
              <a:rPr lang="en-US" smtClean="0"/>
              <a:t>If the parameters are p</a:t>
            </a:r>
            <a:r>
              <a:rPr lang="en-US" baseline="-25000" smtClean="0"/>
              <a:t>1</a:t>
            </a:r>
            <a:r>
              <a:rPr lang="en-US" smtClean="0"/>
              <a:t>, p</a:t>
            </a:r>
            <a:r>
              <a:rPr lang="en-US" baseline="-25000" smtClean="0"/>
              <a:t>2</a:t>
            </a:r>
            <a:r>
              <a:rPr lang="en-US" smtClean="0"/>
              <a:t>, … p</a:t>
            </a:r>
            <a:r>
              <a:rPr lang="en-US" baseline="-25000" smtClean="0"/>
              <a:t>n</a:t>
            </a:r>
            <a:r>
              <a:rPr lang="en-US" smtClean="0"/>
              <a:t>, then the Hough procedure uses an n-dimensional accumulator array in which it accumulates votes for the correct parameters of the lines or curves found on the image.</a:t>
            </a:r>
          </a:p>
        </p:txBody>
      </p:sp>
      <p:sp>
        <p:nvSpPr>
          <p:cNvPr id="44039" name="Rectangle 4"/>
          <p:cNvSpPr>
            <a:spLocks noChangeArrowheads="1"/>
          </p:cNvSpPr>
          <p:nvPr/>
        </p:nvSpPr>
        <p:spPr bwMode="auto">
          <a:xfrm>
            <a:off x="2273300" y="4718050"/>
            <a:ext cx="1676400" cy="1600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240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44040" name="Rectangle 5"/>
          <p:cNvSpPr>
            <a:spLocks noChangeArrowheads="1"/>
          </p:cNvSpPr>
          <p:nvPr/>
        </p:nvSpPr>
        <p:spPr bwMode="auto">
          <a:xfrm>
            <a:off x="2643188" y="5640388"/>
            <a:ext cx="152400" cy="152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1" name="Rectangle 6"/>
          <p:cNvSpPr>
            <a:spLocks noChangeArrowheads="1"/>
          </p:cNvSpPr>
          <p:nvPr/>
        </p:nvSpPr>
        <p:spPr bwMode="auto">
          <a:xfrm>
            <a:off x="2795588" y="5487988"/>
            <a:ext cx="152400" cy="152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2" name="Rectangle 7"/>
          <p:cNvSpPr>
            <a:spLocks noChangeArrowheads="1"/>
          </p:cNvSpPr>
          <p:nvPr/>
        </p:nvSpPr>
        <p:spPr bwMode="auto">
          <a:xfrm>
            <a:off x="2947988" y="5335588"/>
            <a:ext cx="152400" cy="152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3" name="Rectangle 8"/>
          <p:cNvSpPr>
            <a:spLocks noChangeArrowheads="1"/>
          </p:cNvSpPr>
          <p:nvPr/>
        </p:nvSpPr>
        <p:spPr bwMode="auto">
          <a:xfrm>
            <a:off x="3100388" y="5183188"/>
            <a:ext cx="152400" cy="152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4" name="Rectangle 9"/>
          <p:cNvSpPr>
            <a:spLocks noChangeArrowheads="1"/>
          </p:cNvSpPr>
          <p:nvPr/>
        </p:nvSpPr>
        <p:spPr bwMode="auto">
          <a:xfrm>
            <a:off x="3252788" y="5030788"/>
            <a:ext cx="152400" cy="152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5" name="Text Box 10"/>
          <p:cNvSpPr txBox="1">
            <a:spLocks noChangeArrowheads="1"/>
          </p:cNvSpPr>
          <p:nvPr/>
        </p:nvSpPr>
        <p:spPr bwMode="auto">
          <a:xfrm>
            <a:off x="2489200" y="5878513"/>
            <a:ext cx="1190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990000"/>
                </a:solidFill>
                <a:latin typeface="Times New Roman" pitchFamily="18" charset="0"/>
              </a:rPr>
              <a:t>y = mx + b</a:t>
            </a:r>
          </a:p>
        </p:txBody>
      </p:sp>
      <p:sp>
        <p:nvSpPr>
          <p:cNvPr id="44046" name="Text Box 11"/>
          <p:cNvSpPr txBox="1">
            <a:spLocks noChangeArrowheads="1"/>
          </p:cNvSpPr>
          <p:nvPr/>
        </p:nvSpPr>
        <p:spPr bwMode="auto">
          <a:xfrm>
            <a:off x="1331913" y="5230813"/>
            <a:ext cx="796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3366"/>
                </a:solidFill>
              </a:rPr>
              <a:t>image</a:t>
            </a:r>
          </a:p>
        </p:txBody>
      </p:sp>
      <p:grpSp>
        <p:nvGrpSpPr>
          <p:cNvPr id="44047" name="Group 23"/>
          <p:cNvGrpSpPr>
            <a:grpSpLocks/>
          </p:cNvGrpSpPr>
          <p:nvPr/>
        </p:nvGrpSpPr>
        <p:grpSpPr bwMode="auto">
          <a:xfrm>
            <a:off x="5153025" y="4725988"/>
            <a:ext cx="1512888" cy="1584325"/>
            <a:chOff x="3061" y="3067"/>
            <a:chExt cx="953" cy="998"/>
          </a:xfrm>
        </p:grpSpPr>
        <p:sp>
          <p:nvSpPr>
            <p:cNvPr id="44052" name="Rectangle 12"/>
            <p:cNvSpPr>
              <a:spLocks noChangeArrowheads="1"/>
            </p:cNvSpPr>
            <p:nvPr/>
          </p:nvSpPr>
          <p:spPr bwMode="auto">
            <a:xfrm>
              <a:off x="3061" y="3067"/>
              <a:ext cx="953" cy="998"/>
            </a:xfrm>
            <a:prstGeom prst="rect">
              <a:avLst/>
            </a:prstGeom>
            <a:noFill/>
            <a:ln w="952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solidFill>
                  <a:srgbClr val="FFCC00"/>
                </a:solidFill>
                <a:latin typeface="Times New Roman" pitchFamily="18" charset="0"/>
              </a:endParaRPr>
            </a:p>
          </p:txBody>
        </p:sp>
        <p:sp>
          <p:nvSpPr>
            <p:cNvPr id="44053" name="Rectangle 13"/>
            <p:cNvSpPr>
              <a:spLocks noChangeArrowheads="1"/>
            </p:cNvSpPr>
            <p:nvPr/>
          </p:nvSpPr>
          <p:spPr bwMode="auto">
            <a:xfrm>
              <a:off x="3061" y="3067"/>
              <a:ext cx="483" cy="998"/>
            </a:xfrm>
            <a:prstGeom prst="rect">
              <a:avLst/>
            </a:prstGeom>
            <a:noFill/>
            <a:ln w="952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4" name="Rectangle 14"/>
            <p:cNvSpPr>
              <a:spLocks noChangeArrowheads="1"/>
            </p:cNvSpPr>
            <p:nvPr/>
          </p:nvSpPr>
          <p:spPr bwMode="auto">
            <a:xfrm>
              <a:off x="3061" y="3067"/>
              <a:ext cx="243" cy="998"/>
            </a:xfrm>
            <a:prstGeom prst="rect">
              <a:avLst/>
            </a:prstGeom>
            <a:noFill/>
            <a:ln w="952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5" name="Rectangle 15"/>
            <p:cNvSpPr>
              <a:spLocks noChangeArrowheads="1"/>
            </p:cNvSpPr>
            <p:nvPr/>
          </p:nvSpPr>
          <p:spPr bwMode="auto">
            <a:xfrm>
              <a:off x="3544" y="3067"/>
              <a:ext cx="243" cy="998"/>
            </a:xfrm>
            <a:prstGeom prst="rect">
              <a:avLst/>
            </a:prstGeom>
            <a:noFill/>
            <a:ln w="952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6" name="Rectangle 16"/>
            <p:cNvSpPr>
              <a:spLocks noChangeArrowheads="1"/>
            </p:cNvSpPr>
            <p:nvPr/>
          </p:nvSpPr>
          <p:spPr bwMode="auto">
            <a:xfrm>
              <a:off x="3061" y="3067"/>
              <a:ext cx="953" cy="528"/>
            </a:xfrm>
            <a:prstGeom prst="rect">
              <a:avLst/>
            </a:prstGeom>
            <a:noFill/>
            <a:ln w="952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7" name="Rectangle 17"/>
            <p:cNvSpPr>
              <a:spLocks noChangeArrowheads="1"/>
            </p:cNvSpPr>
            <p:nvPr/>
          </p:nvSpPr>
          <p:spPr bwMode="auto">
            <a:xfrm>
              <a:off x="3061" y="3067"/>
              <a:ext cx="953" cy="288"/>
            </a:xfrm>
            <a:prstGeom prst="rect">
              <a:avLst/>
            </a:prstGeom>
            <a:noFill/>
            <a:ln w="952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8" name="Rectangle 18"/>
            <p:cNvSpPr>
              <a:spLocks noChangeArrowheads="1"/>
            </p:cNvSpPr>
            <p:nvPr/>
          </p:nvSpPr>
          <p:spPr bwMode="auto">
            <a:xfrm>
              <a:off x="3061" y="3595"/>
              <a:ext cx="953" cy="240"/>
            </a:xfrm>
            <a:prstGeom prst="rect">
              <a:avLst/>
            </a:prstGeom>
            <a:noFill/>
            <a:ln w="952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9" name="Rectangle 19"/>
            <p:cNvSpPr>
              <a:spLocks noChangeArrowheads="1"/>
            </p:cNvSpPr>
            <p:nvPr/>
          </p:nvSpPr>
          <p:spPr bwMode="auto">
            <a:xfrm>
              <a:off x="3544" y="3595"/>
              <a:ext cx="243" cy="240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048" name="Text Box 20"/>
          <p:cNvSpPr txBox="1">
            <a:spLocks noChangeArrowheads="1"/>
          </p:cNvSpPr>
          <p:nvPr/>
        </p:nvSpPr>
        <p:spPr bwMode="auto">
          <a:xfrm>
            <a:off x="4791075" y="5334000"/>
            <a:ext cx="361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990000"/>
                </a:solidFill>
                <a:latin typeface="Times New Roman" pitchFamily="18" charset="0"/>
              </a:rPr>
              <a:t>m</a:t>
            </a:r>
          </a:p>
        </p:txBody>
      </p:sp>
      <p:sp>
        <p:nvSpPr>
          <p:cNvPr id="44049" name="Text Box 21"/>
          <p:cNvSpPr txBox="1">
            <a:spLocks noChangeArrowheads="1"/>
          </p:cNvSpPr>
          <p:nvPr/>
        </p:nvSpPr>
        <p:spPr bwMode="auto">
          <a:xfrm>
            <a:off x="5802313" y="4365625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990000"/>
                </a:solidFill>
                <a:latin typeface="Times New Roman" pitchFamily="18" charset="0"/>
              </a:rPr>
              <a:t>b</a:t>
            </a:r>
          </a:p>
        </p:txBody>
      </p:sp>
      <p:sp>
        <p:nvSpPr>
          <p:cNvPr id="44050" name="Text Box 22"/>
          <p:cNvSpPr txBox="1">
            <a:spLocks noChangeArrowheads="1"/>
          </p:cNvSpPr>
          <p:nvPr/>
        </p:nvSpPr>
        <p:spPr bwMode="auto">
          <a:xfrm>
            <a:off x="6810375" y="5224463"/>
            <a:ext cx="1416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3366"/>
                </a:solidFill>
              </a:rPr>
              <a:t>accumulator</a:t>
            </a:r>
          </a:p>
        </p:txBody>
      </p:sp>
      <p:sp>
        <p:nvSpPr>
          <p:cNvPr id="44051" name="Text Box 24"/>
          <p:cNvSpPr txBox="1">
            <a:spLocks noChangeArrowheads="1"/>
          </p:cNvSpPr>
          <p:nvPr/>
        </p:nvSpPr>
        <p:spPr bwMode="auto">
          <a:xfrm>
            <a:off x="5364163" y="6323013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Linda Shapiro, U of Washington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505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506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929125C-B200-44D6-832C-402C713C8FCC}" type="slidenum">
              <a:rPr lang="en-US" sz="1200" smtClean="0">
                <a:solidFill>
                  <a:srgbClr val="003366"/>
                </a:solidFill>
              </a:rPr>
              <a:pPr/>
              <a:t>37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50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line segments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5364163" y="6323013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85800" y="4113213"/>
            <a:ext cx="8153400" cy="1763712"/>
          </a:xfrm>
          <a:prstGeom prst="rect">
            <a:avLst/>
          </a:prstGeom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336699"/>
              </a:buClr>
              <a:buSzPct val="60000"/>
              <a:defRPr/>
            </a:pPr>
            <a:r>
              <a:rPr lang="en-US" sz="2400" kern="0" dirty="0">
                <a:solidFill>
                  <a:srgbClr val="003366"/>
                </a:solidFill>
                <a:latin typeface="+mn-lt"/>
              </a:rPr>
              <a:t>Connection between image (</a:t>
            </a:r>
            <a:r>
              <a:rPr lang="en-US" sz="2400" kern="0" dirty="0" err="1">
                <a:solidFill>
                  <a:srgbClr val="003366"/>
                </a:solidFill>
                <a:latin typeface="+mn-lt"/>
              </a:rPr>
              <a:t>x,y</a:t>
            </a:r>
            <a:r>
              <a:rPr lang="en-US" sz="2400" kern="0" dirty="0">
                <a:solidFill>
                  <a:srgbClr val="003366"/>
                </a:solidFill>
                <a:latin typeface="+mn-lt"/>
              </a:rPr>
              <a:t>) and Hough (</a:t>
            </a:r>
            <a:r>
              <a:rPr lang="en-US" sz="2400" kern="0" dirty="0" err="1">
                <a:solidFill>
                  <a:srgbClr val="003366"/>
                </a:solidFill>
                <a:latin typeface="+mn-lt"/>
              </a:rPr>
              <a:t>m,b</a:t>
            </a:r>
            <a:r>
              <a:rPr lang="en-US" sz="2400" kern="0" dirty="0">
                <a:solidFill>
                  <a:srgbClr val="003366"/>
                </a:solidFill>
                <a:latin typeface="+mn-lt"/>
              </a:rPr>
              <a:t>) spaces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990000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2000" kern="0" dirty="0">
                <a:solidFill>
                  <a:srgbClr val="003366"/>
                </a:solidFill>
                <a:latin typeface="+mn-lt"/>
              </a:rPr>
              <a:t>A line in the image corresponds to a point in Hough space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990000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2000" kern="0" dirty="0">
                <a:solidFill>
                  <a:srgbClr val="003366"/>
                </a:solidFill>
                <a:latin typeface="+mn-lt"/>
              </a:rPr>
              <a:t>To go from image space to Hough space: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rgbClr val="004B96"/>
              </a:buClr>
              <a:buSzPct val="50000"/>
              <a:buFont typeface="Wingdings" pitchFamily="2" charset="2"/>
              <a:buChar char="n"/>
              <a:defRPr/>
            </a:pPr>
            <a:r>
              <a:rPr lang="en-US" kern="0" dirty="0">
                <a:solidFill>
                  <a:srgbClr val="003366"/>
                </a:solidFill>
                <a:latin typeface="+mn-lt"/>
              </a:rPr>
              <a:t>given a set of points (</a:t>
            </a:r>
            <a:r>
              <a:rPr lang="en-US" kern="0" dirty="0" err="1">
                <a:solidFill>
                  <a:srgbClr val="003366"/>
                </a:solidFill>
                <a:latin typeface="+mn-lt"/>
              </a:rPr>
              <a:t>x,y</a:t>
            </a:r>
            <a:r>
              <a:rPr lang="en-US" kern="0" dirty="0">
                <a:solidFill>
                  <a:srgbClr val="003366"/>
                </a:solidFill>
                <a:latin typeface="+mn-lt"/>
              </a:rPr>
              <a:t>), find all (</a:t>
            </a:r>
            <a:r>
              <a:rPr lang="en-US" kern="0" dirty="0" err="1">
                <a:solidFill>
                  <a:srgbClr val="003366"/>
                </a:solidFill>
                <a:latin typeface="+mn-lt"/>
              </a:rPr>
              <a:t>m,b</a:t>
            </a:r>
            <a:r>
              <a:rPr lang="en-US" kern="0" dirty="0">
                <a:solidFill>
                  <a:srgbClr val="003366"/>
                </a:solidFill>
                <a:latin typeface="+mn-lt"/>
              </a:rPr>
              <a:t>) such that y = </a:t>
            </a:r>
            <a:r>
              <a:rPr lang="en-US" kern="0" dirty="0" err="1">
                <a:solidFill>
                  <a:srgbClr val="003366"/>
                </a:solidFill>
                <a:latin typeface="+mn-lt"/>
              </a:rPr>
              <a:t>mx</a:t>
            </a:r>
            <a:r>
              <a:rPr lang="en-US" kern="0" dirty="0">
                <a:solidFill>
                  <a:srgbClr val="003366"/>
                </a:solidFill>
                <a:latin typeface="+mn-lt"/>
              </a:rPr>
              <a:t> + b</a:t>
            </a:r>
          </a:p>
        </p:txBody>
      </p:sp>
      <p:sp>
        <p:nvSpPr>
          <p:cNvPr id="45064" name="Line 4"/>
          <p:cNvSpPr>
            <a:spLocks noChangeShapeType="1"/>
          </p:cNvSpPr>
          <p:nvPr/>
        </p:nvSpPr>
        <p:spPr bwMode="auto">
          <a:xfrm flipV="1">
            <a:off x="1295400" y="1374775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5" name="Line 5"/>
          <p:cNvSpPr>
            <a:spLocks noChangeShapeType="1"/>
          </p:cNvSpPr>
          <p:nvPr/>
        </p:nvSpPr>
        <p:spPr bwMode="auto">
          <a:xfrm>
            <a:off x="1295400" y="3203575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6" name="Text Box 6"/>
          <p:cNvSpPr txBox="1">
            <a:spLocks noChangeArrowheads="1"/>
          </p:cNvSpPr>
          <p:nvPr/>
        </p:nvSpPr>
        <p:spPr bwMode="auto">
          <a:xfrm>
            <a:off x="3124200" y="3203575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x</a:t>
            </a:r>
          </a:p>
        </p:txBody>
      </p:sp>
      <p:sp>
        <p:nvSpPr>
          <p:cNvPr id="45067" name="Text Box 7"/>
          <p:cNvSpPr txBox="1">
            <a:spLocks noChangeArrowheads="1"/>
          </p:cNvSpPr>
          <p:nvPr/>
        </p:nvSpPr>
        <p:spPr bwMode="auto">
          <a:xfrm>
            <a:off x="958850" y="12700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y</a:t>
            </a:r>
          </a:p>
        </p:txBody>
      </p:sp>
      <p:sp>
        <p:nvSpPr>
          <p:cNvPr id="45068" name="Line 8"/>
          <p:cNvSpPr>
            <a:spLocks noChangeShapeType="1"/>
          </p:cNvSpPr>
          <p:nvPr/>
        </p:nvSpPr>
        <p:spPr bwMode="auto">
          <a:xfrm flipV="1">
            <a:off x="1676400" y="2136775"/>
            <a:ext cx="1447800" cy="533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5069" name="Picture 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838" y="1911350"/>
            <a:ext cx="15541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0" name="Line 10"/>
          <p:cNvSpPr>
            <a:spLocks noChangeShapeType="1"/>
          </p:cNvSpPr>
          <p:nvPr/>
        </p:nvSpPr>
        <p:spPr bwMode="auto">
          <a:xfrm flipV="1">
            <a:off x="5454650" y="1374775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1" name="Line 11"/>
          <p:cNvSpPr>
            <a:spLocks noChangeShapeType="1"/>
          </p:cNvSpPr>
          <p:nvPr/>
        </p:nvSpPr>
        <p:spPr bwMode="auto">
          <a:xfrm>
            <a:off x="5454650" y="3203575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2" name="Text Box 12"/>
          <p:cNvSpPr txBox="1">
            <a:spLocks noChangeArrowheads="1"/>
          </p:cNvSpPr>
          <p:nvPr/>
        </p:nvSpPr>
        <p:spPr bwMode="auto">
          <a:xfrm>
            <a:off x="7283450" y="3203575"/>
            <a:ext cx="395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m</a:t>
            </a:r>
          </a:p>
        </p:txBody>
      </p:sp>
      <p:sp>
        <p:nvSpPr>
          <p:cNvPr id="45073" name="Text Box 13"/>
          <p:cNvSpPr txBox="1">
            <a:spLocks noChangeArrowheads="1"/>
          </p:cNvSpPr>
          <p:nvPr/>
        </p:nvSpPr>
        <p:spPr bwMode="auto">
          <a:xfrm>
            <a:off x="5105400" y="12700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b</a:t>
            </a:r>
          </a:p>
        </p:txBody>
      </p:sp>
      <p:sp>
        <p:nvSpPr>
          <p:cNvPr id="45074" name="Oval 14"/>
          <p:cNvSpPr>
            <a:spLocks noChangeArrowheads="1"/>
          </p:cNvSpPr>
          <p:nvPr/>
        </p:nvSpPr>
        <p:spPr bwMode="auto">
          <a:xfrm>
            <a:off x="5715000" y="27463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3366"/>
              </a:solidFill>
              <a:latin typeface="Arial" charset="0"/>
            </a:endParaRPr>
          </a:p>
        </p:txBody>
      </p:sp>
      <p:sp>
        <p:nvSpPr>
          <p:cNvPr id="45075" name="Text Box 15"/>
          <p:cNvSpPr txBox="1">
            <a:spLocks noChangeArrowheads="1"/>
          </p:cNvSpPr>
          <p:nvPr/>
        </p:nvSpPr>
        <p:spPr bwMode="auto">
          <a:xfrm>
            <a:off x="6096000" y="3187700"/>
            <a:ext cx="492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 i="1">
                <a:solidFill>
                  <a:srgbClr val="003366"/>
                </a:solidFill>
                <a:latin typeface="Arial" charset="0"/>
              </a:rPr>
              <a:t>m</a:t>
            </a:r>
            <a:r>
              <a:rPr lang="en-US" sz="2000" i="1" baseline="-25000">
                <a:solidFill>
                  <a:srgbClr val="003366"/>
                </a:solidFill>
                <a:latin typeface="Arial" charset="0"/>
              </a:rPr>
              <a:t>0</a:t>
            </a:r>
          </a:p>
        </p:txBody>
      </p:sp>
      <p:sp>
        <p:nvSpPr>
          <p:cNvPr id="45076" name="Text Box 16"/>
          <p:cNvSpPr txBox="1">
            <a:spLocks noChangeArrowheads="1"/>
          </p:cNvSpPr>
          <p:nvPr/>
        </p:nvSpPr>
        <p:spPr bwMode="auto">
          <a:xfrm>
            <a:off x="5019675" y="2565400"/>
            <a:ext cx="422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 i="1">
                <a:solidFill>
                  <a:srgbClr val="003366"/>
                </a:solidFill>
                <a:latin typeface="Arial" charset="0"/>
              </a:rPr>
              <a:t>b</a:t>
            </a:r>
            <a:r>
              <a:rPr lang="en-US" sz="2000" i="1" baseline="-25000">
                <a:solidFill>
                  <a:srgbClr val="003366"/>
                </a:solidFill>
                <a:latin typeface="Arial" charset="0"/>
              </a:rPr>
              <a:t>0</a:t>
            </a: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1447800" y="3508375"/>
            <a:ext cx="1920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3366"/>
                </a:solidFill>
                <a:latin typeface="+mn-lt"/>
              </a:rPr>
              <a:t>Image space</a:t>
            </a: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4914900" y="3508375"/>
            <a:ext cx="3695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3366"/>
                </a:solidFill>
                <a:latin typeface="+mn-lt"/>
              </a:rPr>
              <a:t>Hough (parameter) space</a:t>
            </a:r>
          </a:p>
        </p:txBody>
      </p:sp>
      <p:sp>
        <p:nvSpPr>
          <p:cNvPr id="45079" name="Line 19"/>
          <p:cNvSpPr>
            <a:spLocks noChangeShapeType="1"/>
          </p:cNvSpPr>
          <p:nvPr/>
        </p:nvSpPr>
        <p:spPr bwMode="auto">
          <a:xfrm>
            <a:off x="3810000" y="2365375"/>
            <a:ext cx="914400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608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60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7DB226C-47F4-4A0B-9F8E-EAC00402476B}" type="slidenum">
              <a:rPr lang="en-US" sz="1200" smtClean="0">
                <a:solidFill>
                  <a:srgbClr val="003366"/>
                </a:solidFill>
              </a:rPr>
              <a:pPr/>
              <a:t>38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608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line segments</a:t>
            </a:r>
          </a:p>
        </p:txBody>
      </p:sp>
      <p:sp>
        <p:nvSpPr>
          <p:cNvPr id="46086" name="Text Box 7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85800" y="4005263"/>
            <a:ext cx="8153400" cy="2482850"/>
          </a:xfrm>
          <a:prstGeom prst="rect">
            <a:avLst/>
          </a:prstGeom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336699"/>
              </a:buClr>
              <a:buSzPct val="60000"/>
              <a:defRPr/>
            </a:pPr>
            <a:r>
              <a:rPr lang="en-US" sz="2400" kern="0" dirty="0">
                <a:solidFill>
                  <a:srgbClr val="003366"/>
                </a:solidFill>
                <a:latin typeface="+mn-lt"/>
              </a:rPr>
              <a:t>Connection between image (</a:t>
            </a:r>
            <a:r>
              <a:rPr lang="en-US" sz="2400" kern="0" dirty="0" err="1">
                <a:solidFill>
                  <a:srgbClr val="003366"/>
                </a:solidFill>
                <a:latin typeface="+mn-lt"/>
              </a:rPr>
              <a:t>x,y</a:t>
            </a:r>
            <a:r>
              <a:rPr lang="en-US" sz="2400" kern="0" dirty="0">
                <a:solidFill>
                  <a:srgbClr val="003366"/>
                </a:solidFill>
                <a:latin typeface="+mn-lt"/>
              </a:rPr>
              <a:t>) and Hough (</a:t>
            </a:r>
            <a:r>
              <a:rPr lang="en-US" sz="2400" kern="0" dirty="0" err="1">
                <a:solidFill>
                  <a:srgbClr val="003366"/>
                </a:solidFill>
                <a:latin typeface="+mn-lt"/>
              </a:rPr>
              <a:t>m,b</a:t>
            </a:r>
            <a:r>
              <a:rPr lang="en-US" sz="2400" kern="0" dirty="0">
                <a:solidFill>
                  <a:srgbClr val="003366"/>
                </a:solidFill>
                <a:latin typeface="+mn-lt"/>
              </a:rPr>
              <a:t>) spaces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990000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2000" kern="0" dirty="0">
                <a:solidFill>
                  <a:srgbClr val="003366"/>
                </a:solidFill>
                <a:latin typeface="+mn-lt"/>
              </a:rPr>
              <a:t>A line in the image corresponds to a point in Hough space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990000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2000" kern="0" dirty="0">
                <a:solidFill>
                  <a:srgbClr val="003366"/>
                </a:solidFill>
                <a:latin typeface="+mn-lt"/>
              </a:rPr>
              <a:t>To go from image space to Hough space: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rgbClr val="004B96"/>
              </a:buClr>
              <a:buSzPct val="50000"/>
              <a:buFont typeface="Wingdings" pitchFamily="2" charset="2"/>
              <a:buChar char="n"/>
              <a:defRPr/>
            </a:pPr>
            <a:r>
              <a:rPr lang="en-US" kern="0" dirty="0">
                <a:solidFill>
                  <a:srgbClr val="003366"/>
                </a:solidFill>
                <a:latin typeface="+mn-lt"/>
              </a:rPr>
              <a:t>given a set of points (</a:t>
            </a:r>
            <a:r>
              <a:rPr lang="en-US" kern="0" dirty="0" err="1">
                <a:solidFill>
                  <a:srgbClr val="003366"/>
                </a:solidFill>
                <a:latin typeface="+mn-lt"/>
              </a:rPr>
              <a:t>x,y</a:t>
            </a:r>
            <a:r>
              <a:rPr lang="en-US" kern="0" dirty="0">
                <a:solidFill>
                  <a:srgbClr val="003366"/>
                </a:solidFill>
                <a:latin typeface="+mn-lt"/>
              </a:rPr>
              <a:t>), find all (</a:t>
            </a:r>
            <a:r>
              <a:rPr lang="en-US" kern="0" dirty="0" err="1">
                <a:solidFill>
                  <a:srgbClr val="003366"/>
                </a:solidFill>
                <a:latin typeface="+mn-lt"/>
              </a:rPr>
              <a:t>m,b</a:t>
            </a:r>
            <a:r>
              <a:rPr lang="en-US" kern="0" dirty="0">
                <a:solidFill>
                  <a:srgbClr val="003366"/>
                </a:solidFill>
                <a:latin typeface="+mn-lt"/>
              </a:rPr>
              <a:t>) such that y = </a:t>
            </a:r>
            <a:r>
              <a:rPr lang="en-US" kern="0" dirty="0" err="1">
                <a:solidFill>
                  <a:srgbClr val="003366"/>
                </a:solidFill>
                <a:latin typeface="+mn-lt"/>
              </a:rPr>
              <a:t>mx</a:t>
            </a:r>
            <a:r>
              <a:rPr lang="en-US" kern="0" dirty="0">
                <a:solidFill>
                  <a:srgbClr val="003366"/>
                </a:solidFill>
                <a:latin typeface="+mn-lt"/>
              </a:rPr>
              <a:t> + b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990000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2000" kern="0" dirty="0">
                <a:solidFill>
                  <a:srgbClr val="003366"/>
                </a:solidFill>
                <a:latin typeface="+mn-lt"/>
              </a:rPr>
              <a:t>What does a point (x</a:t>
            </a:r>
            <a:r>
              <a:rPr lang="en-US" sz="2000" kern="0" baseline="-25000" dirty="0">
                <a:solidFill>
                  <a:srgbClr val="003366"/>
                </a:solidFill>
                <a:latin typeface="+mn-lt"/>
              </a:rPr>
              <a:t>0</a:t>
            </a:r>
            <a:r>
              <a:rPr lang="en-US" sz="2000" kern="0" dirty="0">
                <a:solidFill>
                  <a:srgbClr val="003366"/>
                </a:solidFill>
                <a:latin typeface="+mn-lt"/>
              </a:rPr>
              <a:t>, y</a:t>
            </a:r>
            <a:r>
              <a:rPr lang="en-US" sz="2000" kern="0" baseline="-25000" dirty="0">
                <a:solidFill>
                  <a:srgbClr val="003366"/>
                </a:solidFill>
                <a:latin typeface="+mn-lt"/>
              </a:rPr>
              <a:t>0</a:t>
            </a:r>
            <a:r>
              <a:rPr lang="en-US" sz="2000" kern="0" dirty="0">
                <a:solidFill>
                  <a:srgbClr val="003366"/>
                </a:solidFill>
                <a:latin typeface="+mn-lt"/>
              </a:rPr>
              <a:t>) in the image space map to?</a:t>
            </a:r>
          </a:p>
          <a:p>
            <a:pPr marL="1200150" lvl="2" indent="-285750" eaLnBrk="1" hangingPunct="1">
              <a:spcBef>
                <a:spcPct val="20000"/>
              </a:spcBef>
              <a:buClr>
                <a:srgbClr val="003366"/>
              </a:buClr>
              <a:buSzPct val="55000"/>
              <a:buFont typeface="Wingdings" pitchFamily="2" charset="2"/>
              <a:buChar char="n"/>
              <a:defRPr/>
            </a:pPr>
            <a:r>
              <a:rPr lang="en-US" dirty="0">
                <a:solidFill>
                  <a:srgbClr val="003366"/>
                </a:solidFill>
                <a:latin typeface="+mn-lt"/>
              </a:rPr>
              <a:t>Answer:  the solutions of b = -x</a:t>
            </a:r>
            <a:r>
              <a:rPr lang="en-US" baseline="-25000" dirty="0">
                <a:solidFill>
                  <a:srgbClr val="003366"/>
                </a:solidFill>
                <a:latin typeface="+mn-lt"/>
              </a:rPr>
              <a:t>0</a:t>
            </a:r>
            <a:r>
              <a:rPr lang="en-US" dirty="0">
                <a:solidFill>
                  <a:srgbClr val="003366"/>
                </a:solidFill>
                <a:latin typeface="+mn-lt"/>
              </a:rPr>
              <a:t>m + y</a:t>
            </a:r>
            <a:r>
              <a:rPr lang="en-US" baseline="-25000" dirty="0">
                <a:solidFill>
                  <a:srgbClr val="003366"/>
                </a:solidFill>
                <a:latin typeface="+mn-lt"/>
              </a:rPr>
              <a:t>0</a:t>
            </a:r>
          </a:p>
          <a:p>
            <a:pPr marL="1200150" lvl="2" indent="-285750" eaLnBrk="1" hangingPunct="1">
              <a:spcBef>
                <a:spcPct val="20000"/>
              </a:spcBef>
              <a:buClr>
                <a:srgbClr val="003366"/>
              </a:buClr>
              <a:buSzPct val="55000"/>
              <a:buFont typeface="Wingdings" pitchFamily="2" charset="2"/>
              <a:buChar char="n"/>
              <a:defRPr/>
            </a:pPr>
            <a:r>
              <a:rPr lang="en-US" dirty="0">
                <a:solidFill>
                  <a:srgbClr val="003366"/>
                </a:solidFill>
                <a:latin typeface="+mn-lt"/>
              </a:rPr>
              <a:t>This is a line in Hough space</a:t>
            </a:r>
          </a:p>
        </p:txBody>
      </p:sp>
      <p:sp>
        <p:nvSpPr>
          <p:cNvPr id="46088" name="Line 4"/>
          <p:cNvSpPr>
            <a:spLocks noChangeShapeType="1"/>
          </p:cNvSpPr>
          <p:nvPr/>
        </p:nvSpPr>
        <p:spPr bwMode="auto">
          <a:xfrm flipV="1">
            <a:off x="1295400" y="1373188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9" name="Line 5"/>
          <p:cNvSpPr>
            <a:spLocks noChangeShapeType="1"/>
          </p:cNvSpPr>
          <p:nvPr/>
        </p:nvSpPr>
        <p:spPr bwMode="auto">
          <a:xfrm>
            <a:off x="1295400" y="3201988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0" name="Text Box 6"/>
          <p:cNvSpPr txBox="1">
            <a:spLocks noChangeArrowheads="1"/>
          </p:cNvSpPr>
          <p:nvPr/>
        </p:nvSpPr>
        <p:spPr bwMode="auto">
          <a:xfrm>
            <a:off x="3124200" y="32019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x</a:t>
            </a:r>
          </a:p>
        </p:txBody>
      </p:sp>
      <p:sp>
        <p:nvSpPr>
          <p:cNvPr id="46091" name="Text Box 7"/>
          <p:cNvSpPr txBox="1">
            <a:spLocks noChangeArrowheads="1"/>
          </p:cNvSpPr>
          <p:nvPr/>
        </p:nvSpPr>
        <p:spPr bwMode="auto">
          <a:xfrm>
            <a:off x="958850" y="1268413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y</a:t>
            </a:r>
          </a:p>
        </p:txBody>
      </p:sp>
      <p:sp>
        <p:nvSpPr>
          <p:cNvPr id="46092" name="Line 8"/>
          <p:cNvSpPr>
            <a:spLocks noChangeShapeType="1"/>
          </p:cNvSpPr>
          <p:nvPr/>
        </p:nvSpPr>
        <p:spPr bwMode="auto">
          <a:xfrm flipV="1">
            <a:off x="5454650" y="1373188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3" name="Line 9"/>
          <p:cNvSpPr>
            <a:spLocks noChangeShapeType="1"/>
          </p:cNvSpPr>
          <p:nvPr/>
        </p:nvSpPr>
        <p:spPr bwMode="auto">
          <a:xfrm>
            <a:off x="5454650" y="3201988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4" name="Text Box 10"/>
          <p:cNvSpPr txBox="1">
            <a:spLocks noChangeArrowheads="1"/>
          </p:cNvSpPr>
          <p:nvPr/>
        </p:nvSpPr>
        <p:spPr bwMode="auto">
          <a:xfrm>
            <a:off x="7283450" y="3201988"/>
            <a:ext cx="395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m</a:t>
            </a:r>
          </a:p>
        </p:txBody>
      </p:sp>
      <p:sp>
        <p:nvSpPr>
          <p:cNvPr id="46095" name="Text Box 11"/>
          <p:cNvSpPr txBox="1">
            <a:spLocks noChangeArrowheads="1"/>
          </p:cNvSpPr>
          <p:nvPr/>
        </p:nvSpPr>
        <p:spPr bwMode="auto">
          <a:xfrm>
            <a:off x="5105400" y="1268413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b</a:t>
            </a:r>
          </a:p>
        </p:txBody>
      </p:sp>
      <p:sp>
        <p:nvSpPr>
          <p:cNvPr id="46096" name="Oval 12"/>
          <p:cNvSpPr>
            <a:spLocks noChangeArrowheads="1"/>
          </p:cNvSpPr>
          <p:nvPr/>
        </p:nvSpPr>
        <p:spPr bwMode="auto">
          <a:xfrm>
            <a:off x="1828800" y="19827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3366"/>
              </a:solidFill>
              <a:latin typeface="Arial" charset="0"/>
            </a:endParaRPr>
          </a:p>
        </p:txBody>
      </p:sp>
      <p:sp>
        <p:nvSpPr>
          <p:cNvPr id="46097" name="Text Box 13"/>
          <p:cNvSpPr txBox="1">
            <a:spLocks noChangeArrowheads="1"/>
          </p:cNvSpPr>
          <p:nvPr/>
        </p:nvSpPr>
        <p:spPr bwMode="auto">
          <a:xfrm>
            <a:off x="1447800" y="3506788"/>
            <a:ext cx="19478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>
                <a:solidFill>
                  <a:srgbClr val="003366"/>
                </a:solidFill>
                <a:latin typeface="Arial" charset="0"/>
              </a:rPr>
              <a:t>Image space</a:t>
            </a:r>
          </a:p>
        </p:txBody>
      </p:sp>
      <p:sp>
        <p:nvSpPr>
          <p:cNvPr id="46098" name="Text Box 14"/>
          <p:cNvSpPr txBox="1">
            <a:spLocks noChangeArrowheads="1"/>
          </p:cNvSpPr>
          <p:nvPr/>
        </p:nvSpPr>
        <p:spPr bwMode="auto">
          <a:xfrm>
            <a:off x="4876800" y="3506788"/>
            <a:ext cx="3695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>
                <a:solidFill>
                  <a:srgbClr val="003366"/>
                </a:solidFill>
                <a:latin typeface="Arial" charset="0"/>
              </a:rPr>
              <a:t>Hough (parameter) space</a:t>
            </a:r>
          </a:p>
        </p:txBody>
      </p:sp>
      <p:sp>
        <p:nvSpPr>
          <p:cNvPr id="46099" name="Line 15"/>
          <p:cNvSpPr>
            <a:spLocks noChangeShapeType="1"/>
          </p:cNvSpPr>
          <p:nvPr/>
        </p:nvSpPr>
        <p:spPr bwMode="auto">
          <a:xfrm>
            <a:off x="3810000" y="2363788"/>
            <a:ext cx="914400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00" name="Line 18"/>
          <p:cNvSpPr>
            <a:spLocks noChangeShapeType="1"/>
          </p:cNvSpPr>
          <p:nvPr/>
        </p:nvSpPr>
        <p:spPr bwMode="auto">
          <a:xfrm>
            <a:off x="5791200" y="2135188"/>
            <a:ext cx="1447800" cy="533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6101" name="Picture 2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563" y="1911350"/>
            <a:ext cx="1733550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02" name="Text Box 21"/>
          <p:cNvSpPr txBox="1">
            <a:spLocks noChangeArrowheads="1"/>
          </p:cNvSpPr>
          <p:nvPr/>
        </p:nvSpPr>
        <p:spPr bwMode="auto">
          <a:xfrm>
            <a:off x="1646238" y="3186113"/>
            <a:ext cx="407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 i="1">
                <a:solidFill>
                  <a:srgbClr val="003366"/>
                </a:solidFill>
                <a:latin typeface="Arial" charset="0"/>
              </a:rPr>
              <a:t>x</a:t>
            </a:r>
            <a:r>
              <a:rPr lang="en-US" sz="2000" i="1" baseline="-25000">
                <a:solidFill>
                  <a:srgbClr val="003366"/>
                </a:solidFill>
                <a:latin typeface="Arial" charset="0"/>
              </a:rPr>
              <a:t>0</a:t>
            </a:r>
          </a:p>
        </p:txBody>
      </p:sp>
      <p:sp>
        <p:nvSpPr>
          <p:cNvPr id="46103" name="Text Box 22"/>
          <p:cNvSpPr txBox="1">
            <a:spLocks noChangeArrowheads="1"/>
          </p:cNvSpPr>
          <p:nvPr/>
        </p:nvSpPr>
        <p:spPr bwMode="auto">
          <a:xfrm>
            <a:off x="877888" y="1757363"/>
            <a:ext cx="407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 i="1">
                <a:solidFill>
                  <a:srgbClr val="003366"/>
                </a:solidFill>
                <a:latin typeface="Arial" charset="0"/>
              </a:rPr>
              <a:t>y</a:t>
            </a:r>
            <a:r>
              <a:rPr lang="en-US" sz="2000" i="1" baseline="-25000">
                <a:solidFill>
                  <a:srgbClr val="003366"/>
                </a:solidFill>
                <a:latin typeface="Arial" charset="0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Hough transform: line segments</a:t>
            </a:r>
          </a:p>
        </p:txBody>
      </p:sp>
      <p:sp>
        <p:nvSpPr>
          <p:cNvPr id="47107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710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710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B014C9F-5EAD-41F7-858A-330A8C652C44}" type="slidenum">
              <a:rPr lang="en-US" sz="1200" smtClean="0">
                <a:solidFill>
                  <a:srgbClr val="003366"/>
                </a:solidFill>
              </a:rPr>
              <a:pPr/>
              <a:t>39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85800" y="4222750"/>
            <a:ext cx="8153400" cy="19050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336699"/>
              </a:buClr>
              <a:buSzPct val="60000"/>
              <a:buFont typeface="Wingdings" pitchFamily="2" charset="2"/>
              <a:buNone/>
              <a:defRPr/>
            </a:pPr>
            <a:r>
              <a:rPr lang="en-US" sz="2400" kern="0" dirty="0">
                <a:solidFill>
                  <a:srgbClr val="003366"/>
                </a:solidFill>
                <a:latin typeface="+mn-lt"/>
              </a:rPr>
              <a:t>What are the line parameters for the line that contains both (x</a:t>
            </a:r>
            <a:r>
              <a:rPr lang="en-US" sz="2400" kern="0" baseline="-25000" dirty="0">
                <a:solidFill>
                  <a:srgbClr val="003366"/>
                </a:solidFill>
                <a:latin typeface="+mn-lt"/>
              </a:rPr>
              <a:t>0</a:t>
            </a:r>
            <a:r>
              <a:rPr lang="en-US" sz="2400" kern="0" dirty="0">
                <a:solidFill>
                  <a:srgbClr val="003366"/>
                </a:solidFill>
                <a:latin typeface="+mn-lt"/>
              </a:rPr>
              <a:t>, y</a:t>
            </a:r>
            <a:r>
              <a:rPr lang="en-US" sz="2400" kern="0" baseline="-25000" dirty="0">
                <a:solidFill>
                  <a:srgbClr val="003366"/>
                </a:solidFill>
                <a:latin typeface="+mn-lt"/>
              </a:rPr>
              <a:t>0</a:t>
            </a:r>
            <a:r>
              <a:rPr lang="en-US" sz="2400" kern="0" dirty="0">
                <a:solidFill>
                  <a:srgbClr val="003366"/>
                </a:solidFill>
                <a:latin typeface="+mn-lt"/>
              </a:rPr>
              <a:t>) and (x</a:t>
            </a:r>
            <a:r>
              <a:rPr lang="en-US" sz="2400" kern="0" baseline="-25000" dirty="0">
                <a:solidFill>
                  <a:srgbClr val="003366"/>
                </a:solidFill>
                <a:latin typeface="+mn-lt"/>
              </a:rPr>
              <a:t>1</a:t>
            </a:r>
            <a:r>
              <a:rPr lang="en-US" sz="2400" kern="0" dirty="0">
                <a:solidFill>
                  <a:srgbClr val="003366"/>
                </a:solidFill>
                <a:latin typeface="+mn-lt"/>
              </a:rPr>
              <a:t>, y</a:t>
            </a:r>
            <a:r>
              <a:rPr lang="en-US" sz="2400" kern="0" baseline="-25000" dirty="0">
                <a:solidFill>
                  <a:srgbClr val="003366"/>
                </a:solidFill>
                <a:latin typeface="+mn-lt"/>
              </a:rPr>
              <a:t>1</a:t>
            </a:r>
            <a:r>
              <a:rPr lang="en-US" sz="2400" kern="0" dirty="0">
                <a:solidFill>
                  <a:srgbClr val="003366"/>
                </a:solidFill>
                <a:latin typeface="+mn-lt"/>
              </a:rPr>
              <a:t>)?</a:t>
            </a:r>
          </a:p>
          <a:p>
            <a:pPr marL="742950" lvl="1" indent="-285750">
              <a:spcBef>
                <a:spcPct val="20000"/>
              </a:spcBef>
              <a:buClr>
                <a:srgbClr val="990000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2000" kern="0" dirty="0">
                <a:solidFill>
                  <a:srgbClr val="003366"/>
                </a:solidFill>
                <a:latin typeface="+mn-lt"/>
              </a:rPr>
              <a:t>It is the intersection of the lines b = –x</a:t>
            </a:r>
            <a:r>
              <a:rPr lang="en-US" sz="2000" kern="0" baseline="-25000" dirty="0">
                <a:solidFill>
                  <a:srgbClr val="003366"/>
                </a:solidFill>
                <a:latin typeface="+mn-lt"/>
              </a:rPr>
              <a:t>0</a:t>
            </a:r>
            <a:r>
              <a:rPr lang="en-US" sz="2000" kern="0" dirty="0">
                <a:solidFill>
                  <a:srgbClr val="003366"/>
                </a:solidFill>
                <a:latin typeface="+mn-lt"/>
              </a:rPr>
              <a:t>m + y</a:t>
            </a:r>
            <a:r>
              <a:rPr lang="en-US" sz="2000" kern="0" baseline="-25000" dirty="0">
                <a:solidFill>
                  <a:srgbClr val="003366"/>
                </a:solidFill>
                <a:latin typeface="+mn-lt"/>
              </a:rPr>
              <a:t>0 </a:t>
            </a:r>
            <a:r>
              <a:rPr lang="en-US" sz="2000" kern="0" dirty="0">
                <a:solidFill>
                  <a:srgbClr val="003366"/>
                </a:solidFill>
                <a:latin typeface="+mn-lt"/>
              </a:rPr>
              <a:t>and </a:t>
            </a:r>
            <a:br>
              <a:rPr lang="en-US" sz="2000" kern="0" dirty="0">
                <a:solidFill>
                  <a:srgbClr val="003366"/>
                </a:solidFill>
                <a:latin typeface="+mn-lt"/>
              </a:rPr>
            </a:br>
            <a:r>
              <a:rPr lang="en-US" sz="2000" kern="0" dirty="0">
                <a:solidFill>
                  <a:srgbClr val="003366"/>
                </a:solidFill>
                <a:latin typeface="+mn-lt"/>
              </a:rPr>
              <a:t>b = –x</a:t>
            </a:r>
            <a:r>
              <a:rPr lang="en-US" sz="2000" kern="0" baseline="-25000" dirty="0">
                <a:solidFill>
                  <a:srgbClr val="003366"/>
                </a:solidFill>
                <a:latin typeface="+mn-lt"/>
              </a:rPr>
              <a:t>1</a:t>
            </a:r>
            <a:r>
              <a:rPr lang="en-US" sz="2000" kern="0" dirty="0">
                <a:solidFill>
                  <a:srgbClr val="003366"/>
                </a:solidFill>
                <a:latin typeface="+mn-lt"/>
              </a:rPr>
              <a:t>m + y</a:t>
            </a:r>
            <a:r>
              <a:rPr lang="en-US" sz="2000" kern="0" baseline="-25000" dirty="0">
                <a:solidFill>
                  <a:srgbClr val="003366"/>
                </a:solidFill>
                <a:latin typeface="+mn-lt"/>
              </a:rPr>
              <a:t>1</a:t>
            </a:r>
            <a:endParaRPr lang="en-US" sz="2000" kern="0" dirty="0">
              <a:solidFill>
                <a:srgbClr val="003366"/>
              </a:solidFill>
              <a:latin typeface="+mn-lt"/>
            </a:endParaRPr>
          </a:p>
        </p:txBody>
      </p:sp>
      <p:sp>
        <p:nvSpPr>
          <p:cNvPr id="47111" name="Line 4"/>
          <p:cNvSpPr>
            <a:spLocks noChangeShapeType="1"/>
          </p:cNvSpPr>
          <p:nvPr/>
        </p:nvSpPr>
        <p:spPr bwMode="auto">
          <a:xfrm flipV="1">
            <a:off x="1295400" y="1373188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2" name="Line 5"/>
          <p:cNvSpPr>
            <a:spLocks noChangeShapeType="1"/>
          </p:cNvSpPr>
          <p:nvPr/>
        </p:nvSpPr>
        <p:spPr bwMode="auto">
          <a:xfrm>
            <a:off x="1295400" y="3201988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3" name="Text Box 6"/>
          <p:cNvSpPr txBox="1">
            <a:spLocks noChangeArrowheads="1"/>
          </p:cNvSpPr>
          <p:nvPr/>
        </p:nvSpPr>
        <p:spPr bwMode="auto">
          <a:xfrm>
            <a:off x="3124200" y="32019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x</a:t>
            </a:r>
          </a:p>
        </p:txBody>
      </p:sp>
      <p:sp>
        <p:nvSpPr>
          <p:cNvPr id="47114" name="Text Box 7"/>
          <p:cNvSpPr txBox="1">
            <a:spLocks noChangeArrowheads="1"/>
          </p:cNvSpPr>
          <p:nvPr/>
        </p:nvSpPr>
        <p:spPr bwMode="auto">
          <a:xfrm>
            <a:off x="958850" y="1268413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y</a:t>
            </a:r>
          </a:p>
        </p:txBody>
      </p:sp>
      <p:sp>
        <p:nvSpPr>
          <p:cNvPr id="47115" name="Line 8"/>
          <p:cNvSpPr>
            <a:spLocks noChangeShapeType="1"/>
          </p:cNvSpPr>
          <p:nvPr/>
        </p:nvSpPr>
        <p:spPr bwMode="auto">
          <a:xfrm flipV="1">
            <a:off x="5454650" y="1373188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6" name="Line 9"/>
          <p:cNvSpPr>
            <a:spLocks noChangeShapeType="1"/>
          </p:cNvSpPr>
          <p:nvPr/>
        </p:nvSpPr>
        <p:spPr bwMode="auto">
          <a:xfrm>
            <a:off x="5454650" y="3201988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7" name="Text Box 10"/>
          <p:cNvSpPr txBox="1">
            <a:spLocks noChangeArrowheads="1"/>
          </p:cNvSpPr>
          <p:nvPr/>
        </p:nvSpPr>
        <p:spPr bwMode="auto">
          <a:xfrm>
            <a:off x="7283450" y="3201988"/>
            <a:ext cx="395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m</a:t>
            </a:r>
          </a:p>
        </p:txBody>
      </p:sp>
      <p:sp>
        <p:nvSpPr>
          <p:cNvPr id="47118" name="Text Box 11"/>
          <p:cNvSpPr txBox="1">
            <a:spLocks noChangeArrowheads="1"/>
          </p:cNvSpPr>
          <p:nvPr/>
        </p:nvSpPr>
        <p:spPr bwMode="auto">
          <a:xfrm>
            <a:off x="5105400" y="1268413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b</a:t>
            </a:r>
          </a:p>
        </p:txBody>
      </p:sp>
      <p:sp>
        <p:nvSpPr>
          <p:cNvPr id="47119" name="Oval 12"/>
          <p:cNvSpPr>
            <a:spLocks noChangeArrowheads="1"/>
          </p:cNvSpPr>
          <p:nvPr/>
        </p:nvSpPr>
        <p:spPr bwMode="auto">
          <a:xfrm>
            <a:off x="1828800" y="19827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3366"/>
              </a:solidFill>
              <a:latin typeface="Arial" charset="0"/>
            </a:endParaRP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1447800" y="3506788"/>
            <a:ext cx="19478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3366"/>
                </a:solidFill>
                <a:latin typeface="+mn-lt"/>
              </a:rPr>
              <a:t>Image space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4876800" y="3506788"/>
            <a:ext cx="36957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3366"/>
                </a:solidFill>
                <a:latin typeface="+mn-lt"/>
              </a:rPr>
              <a:t>Hough (parameter) space</a:t>
            </a:r>
          </a:p>
        </p:txBody>
      </p:sp>
      <p:sp>
        <p:nvSpPr>
          <p:cNvPr id="47122" name="Line 15"/>
          <p:cNvSpPr>
            <a:spLocks noChangeShapeType="1"/>
          </p:cNvSpPr>
          <p:nvPr/>
        </p:nvSpPr>
        <p:spPr bwMode="auto">
          <a:xfrm>
            <a:off x="3810000" y="2363788"/>
            <a:ext cx="914400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23" name="Line 18"/>
          <p:cNvSpPr>
            <a:spLocks noChangeShapeType="1"/>
          </p:cNvSpPr>
          <p:nvPr/>
        </p:nvSpPr>
        <p:spPr bwMode="auto">
          <a:xfrm>
            <a:off x="5791200" y="2089150"/>
            <a:ext cx="1447800" cy="533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7124" name="Picture 2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563" y="1865313"/>
            <a:ext cx="1733550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25" name="Text Box 21"/>
          <p:cNvSpPr txBox="1">
            <a:spLocks noChangeArrowheads="1"/>
          </p:cNvSpPr>
          <p:nvPr/>
        </p:nvSpPr>
        <p:spPr bwMode="auto">
          <a:xfrm>
            <a:off x="1646238" y="3186113"/>
            <a:ext cx="407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 i="1">
                <a:solidFill>
                  <a:srgbClr val="003366"/>
                </a:solidFill>
                <a:latin typeface="Arial" charset="0"/>
              </a:rPr>
              <a:t>x</a:t>
            </a:r>
            <a:r>
              <a:rPr lang="en-US" sz="2000" i="1" baseline="-25000">
                <a:solidFill>
                  <a:srgbClr val="003366"/>
                </a:solidFill>
                <a:latin typeface="Arial" charset="0"/>
              </a:rPr>
              <a:t>0</a:t>
            </a:r>
          </a:p>
        </p:txBody>
      </p:sp>
      <p:sp>
        <p:nvSpPr>
          <p:cNvPr id="47126" name="Text Box 22"/>
          <p:cNvSpPr txBox="1">
            <a:spLocks noChangeArrowheads="1"/>
          </p:cNvSpPr>
          <p:nvPr/>
        </p:nvSpPr>
        <p:spPr bwMode="auto">
          <a:xfrm>
            <a:off x="877888" y="1835150"/>
            <a:ext cx="407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 i="1">
                <a:solidFill>
                  <a:srgbClr val="003366"/>
                </a:solidFill>
                <a:latin typeface="Arial" charset="0"/>
              </a:rPr>
              <a:t>y</a:t>
            </a:r>
            <a:r>
              <a:rPr lang="en-US" sz="2000" i="1" baseline="-25000">
                <a:solidFill>
                  <a:srgbClr val="003366"/>
                </a:solidFill>
                <a:latin typeface="Arial" charset="0"/>
              </a:rPr>
              <a:t>0</a:t>
            </a:r>
          </a:p>
        </p:txBody>
      </p:sp>
      <p:sp>
        <p:nvSpPr>
          <p:cNvPr id="47127" name="Oval 22"/>
          <p:cNvSpPr>
            <a:spLocks noChangeArrowheads="1"/>
          </p:cNvSpPr>
          <p:nvPr/>
        </p:nvSpPr>
        <p:spPr bwMode="auto">
          <a:xfrm>
            <a:off x="2362200" y="1754188"/>
            <a:ext cx="76200" cy="762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3366"/>
              </a:solidFill>
              <a:latin typeface="Arial" charset="0"/>
            </a:endParaRPr>
          </a:p>
        </p:txBody>
      </p:sp>
      <p:sp>
        <p:nvSpPr>
          <p:cNvPr id="27" name="Line 18"/>
          <p:cNvSpPr>
            <a:spLocks noChangeShapeType="1"/>
          </p:cNvSpPr>
          <p:nvPr/>
        </p:nvSpPr>
        <p:spPr bwMode="auto">
          <a:xfrm>
            <a:off x="5715000" y="2287588"/>
            <a:ext cx="17526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6629400" y="2779713"/>
            <a:ext cx="14112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003366"/>
                </a:solidFill>
                <a:latin typeface="Arial" charset="0"/>
                <a:cs typeface="Arial" charset="0"/>
              </a:rPr>
              <a:t>b</a:t>
            </a:r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 = –</a:t>
            </a:r>
            <a:r>
              <a:rPr lang="en-US" i="1">
                <a:solidFill>
                  <a:srgbClr val="003366"/>
                </a:solidFill>
                <a:latin typeface="Arial" charset="0"/>
                <a:cs typeface="Arial" charset="0"/>
              </a:rPr>
              <a:t>x</a:t>
            </a:r>
            <a:r>
              <a:rPr lang="en-US" baseline="-25000">
                <a:solidFill>
                  <a:srgbClr val="003366"/>
                </a:solidFill>
                <a:latin typeface="Arial" charset="0"/>
                <a:cs typeface="Arial" charset="0"/>
              </a:rPr>
              <a:t>1</a:t>
            </a:r>
            <a:r>
              <a:rPr lang="en-US" i="1">
                <a:solidFill>
                  <a:srgbClr val="003366"/>
                </a:solidFill>
                <a:latin typeface="Arial" charset="0"/>
                <a:cs typeface="Arial" charset="0"/>
              </a:rPr>
              <a:t>m</a:t>
            </a:r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 + </a:t>
            </a:r>
            <a:r>
              <a:rPr lang="en-US" i="1">
                <a:solidFill>
                  <a:srgbClr val="003366"/>
                </a:solidFill>
                <a:latin typeface="Arial" charset="0"/>
                <a:cs typeface="Arial" charset="0"/>
              </a:rPr>
              <a:t>y</a:t>
            </a:r>
            <a:r>
              <a:rPr lang="en-US" baseline="-25000">
                <a:solidFill>
                  <a:srgbClr val="003366"/>
                </a:solidFill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47130" name="Rectangle 7"/>
          <p:cNvSpPr>
            <a:spLocks noChangeArrowheads="1"/>
          </p:cNvSpPr>
          <p:nvPr/>
        </p:nvSpPr>
        <p:spPr bwMode="auto">
          <a:xfrm>
            <a:off x="1812925" y="2049463"/>
            <a:ext cx="793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(</a:t>
            </a:r>
            <a:r>
              <a:rPr lang="en-US" i="1">
                <a:solidFill>
                  <a:srgbClr val="003366"/>
                </a:solidFill>
                <a:latin typeface="Arial" charset="0"/>
                <a:cs typeface="Arial" charset="0"/>
              </a:rPr>
              <a:t>x</a:t>
            </a:r>
            <a:r>
              <a:rPr lang="en-US" baseline="-25000">
                <a:solidFill>
                  <a:srgbClr val="003366"/>
                </a:solidFill>
                <a:latin typeface="Arial" charset="0"/>
                <a:cs typeface="Arial" charset="0"/>
              </a:rPr>
              <a:t>0</a:t>
            </a:r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, </a:t>
            </a:r>
            <a:r>
              <a:rPr lang="en-US" i="1">
                <a:solidFill>
                  <a:srgbClr val="003366"/>
                </a:solidFill>
                <a:latin typeface="Arial" charset="0"/>
                <a:cs typeface="Arial" charset="0"/>
              </a:rPr>
              <a:t>y</a:t>
            </a:r>
            <a:r>
              <a:rPr lang="en-US" baseline="-25000">
                <a:solidFill>
                  <a:srgbClr val="003366"/>
                </a:solidFill>
                <a:latin typeface="Arial" charset="0"/>
                <a:cs typeface="Arial" charset="0"/>
              </a:rPr>
              <a:t>0</a:t>
            </a:r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47131" name="Rectangle 8"/>
          <p:cNvSpPr>
            <a:spLocks noChangeArrowheads="1"/>
          </p:cNvSpPr>
          <p:nvPr/>
        </p:nvSpPr>
        <p:spPr bwMode="auto">
          <a:xfrm>
            <a:off x="2470150" y="1611313"/>
            <a:ext cx="793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(</a:t>
            </a:r>
            <a:r>
              <a:rPr lang="en-US" i="1">
                <a:solidFill>
                  <a:srgbClr val="003366"/>
                </a:solidFill>
                <a:latin typeface="Arial" charset="0"/>
                <a:cs typeface="Arial" charset="0"/>
              </a:rPr>
              <a:t>x</a:t>
            </a:r>
            <a:r>
              <a:rPr lang="en-US" baseline="-25000">
                <a:solidFill>
                  <a:srgbClr val="003366"/>
                </a:solidFill>
                <a:latin typeface="Arial" charset="0"/>
                <a:cs typeface="Arial" charset="0"/>
              </a:rPr>
              <a:t>1</a:t>
            </a:r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, </a:t>
            </a:r>
            <a:r>
              <a:rPr lang="en-US" i="1">
                <a:solidFill>
                  <a:srgbClr val="003366"/>
                </a:solidFill>
                <a:latin typeface="Arial" charset="0"/>
                <a:cs typeface="Arial" charset="0"/>
              </a:rPr>
              <a:t>y</a:t>
            </a:r>
            <a:r>
              <a:rPr lang="en-US" baseline="-25000">
                <a:solidFill>
                  <a:srgbClr val="003366"/>
                </a:solidFill>
                <a:latin typeface="Arial" charset="0"/>
                <a:cs typeface="Arial" charset="0"/>
              </a:rPr>
              <a:t>1</a:t>
            </a:r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6434138" y="2305050"/>
            <a:ext cx="182562" cy="182563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3366"/>
              </a:solidFill>
              <a:latin typeface="Arial" charset="0"/>
            </a:endParaRPr>
          </a:p>
        </p:txBody>
      </p:sp>
      <p:sp>
        <p:nvSpPr>
          <p:cNvPr id="47133" name="Text Box 6"/>
          <p:cNvSpPr txBox="1">
            <a:spLocks noChangeArrowheads="1"/>
          </p:cNvSpPr>
          <p:nvPr/>
        </p:nvSpPr>
        <p:spPr bwMode="auto">
          <a:xfrm>
            <a:off x="5364163" y="630872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1126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126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4202284-086C-4FE5-A3AE-EC47BA00D84D}" type="slidenum">
              <a:rPr lang="en-US" sz="1200" smtClean="0">
                <a:solidFill>
                  <a:srgbClr val="003366"/>
                </a:solidFill>
              </a:rPr>
              <a:pPr/>
              <a:t>4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models</a:t>
            </a:r>
          </a:p>
        </p:txBody>
      </p:sp>
      <p:pic>
        <p:nvPicPr>
          <p:cNvPr id="1127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512921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268413"/>
            <a:ext cx="12795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2738"/>
            <a:ext cx="4716463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5" y="5661025"/>
            <a:ext cx="446087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813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813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902D63F-20EE-4147-A353-8A31F17A6F6C}" type="slidenum">
              <a:rPr lang="en-US" sz="1200" smtClean="0">
                <a:solidFill>
                  <a:srgbClr val="003366"/>
                </a:solidFill>
              </a:rPr>
              <a:pPr/>
              <a:t>40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81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line segments</a:t>
            </a:r>
          </a:p>
        </p:txBody>
      </p:sp>
      <p:sp>
        <p:nvSpPr>
          <p:cNvPr id="481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1655762"/>
          </a:xfrm>
        </p:spPr>
        <p:txBody>
          <a:bodyPr/>
          <a:lstStyle/>
          <a:p>
            <a:pPr eaLnBrk="1" hangingPunct="1"/>
            <a:r>
              <a:rPr lang="en-US" smtClean="0"/>
              <a:t>y = mx + b is not suitable (why?)</a:t>
            </a:r>
          </a:p>
          <a:p>
            <a:pPr eaLnBrk="1" hangingPunct="1"/>
            <a:r>
              <a:rPr lang="en-US" smtClean="0"/>
              <a:t>The equation generally used is: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	d = r sin(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>
                <a:cs typeface="Tahoma" pitchFamily="34" charset="0"/>
              </a:rPr>
              <a:t>)</a:t>
            </a:r>
            <a:r>
              <a:rPr lang="en-US" smtClean="0"/>
              <a:t> + c cos(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>
                <a:cs typeface="Tahoma" pitchFamily="34" charset="0"/>
              </a:rPr>
              <a:t>).</a:t>
            </a:r>
            <a:endParaRPr lang="en-US" smtClean="0"/>
          </a:p>
        </p:txBody>
      </p:sp>
      <p:grpSp>
        <p:nvGrpSpPr>
          <p:cNvPr id="48135" name="Group 4"/>
          <p:cNvGrpSpPr>
            <a:grpSpLocks/>
          </p:cNvGrpSpPr>
          <p:nvPr/>
        </p:nvGrpSpPr>
        <p:grpSpPr bwMode="auto">
          <a:xfrm>
            <a:off x="1187450" y="3429000"/>
            <a:ext cx="2819400" cy="2171700"/>
            <a:chOff x="1488" y="2280"/>
            <a:chExt cx="1776" cy="1368"/>
          </a:xfrm>
        </p:grpSpPr>
        <p:sp>
          <p:nvSpPr>
            <p:cNvPr id="48138" name="Line 5"/>
            <p:cNvSpPr>
              <a:spLocks noChangeShapeType="1"/>
            </p:cNvSpPr>
            <p:nvPr/>
          </p:nvSpPr>
          <p:spPr bwMode="auto">
            <a:xfrm>
              <a:off x="1776" y="2544"/>
              <a:ext cx="1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8139" name="Line 6"/>
            <p:cNvSpPr>
              <a:spLocks noChangeShapeType="1"/>
            </p:cNvSpPr>
            <p:nvPr/>
          </p:nvSpPr>
          <p:spPr bwMode="auto">
            <a:xfrm>
              <a:off x="1776" y="2544"/>
              <a:ext cx="0" cy="1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8140" name="Line 7"/>
            <p:cNvSpPr>
              <a:spLocks noChangeShapeType="1"/>
            </p:cNvSpPr>
            <p:nvPr/>
          </p:nvSpPr>
          <p:spPr bwMode="auto">
            <a:xfrm>
              <a:off x="1776" y="2544"/>
              <a:ext cx="336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8141" name="Text Box 8"/>
            <p:cNvSpPr txBox="1">
              <a:spLocks noChangeArrowheads="1"/>
            </p:cNvSpPr>
            <p:nvPr/>
          </p:nvSpPr>
          <p:spPr bwMode="auto">
            <a:xfrm>
              <a:off x="1824" y="2832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>
                  <a:latin typeface="Times New Roman" pitchFamily="18" charset="0"/>
                </a:rPr>
                <a:t>d</a:t>
              </a:r>
            </a:p>
          </p:txBody>
        </p:sp>
        <p:sp>
          <p:nvSpPr>
            <p:cNvPr id="48142" name="Text Box 9"/>
            <p:cNvSpPr txBox="1">
              <a:spLocks noChangeArrowheads="1"/>
            </p:cNvSpPr>
            <p:nvPr/>
          </p:nvSpPr>
          <p:spPr bwMode="auto">
            <a:xfrm>
              <a:off x="1824" y="2496"/>
              <a:ext cx="19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800">
                  <a:latin typeface="Times New Roman" pitchFamily="18" charset="0"/>
                  <a:sym typeface="Symbol" pitchFamily="18" charset="2"/>
                </a:rPr>
                <a:t></a:t>
              </a:r>
            </a:p>
          </p:txBody>
        </p:sp>
        <p:sp>
          <p:nvSpPr>
            <p:cNvPr id="48143" name="Line 10"/>
            <p:cNvSpPr>
              <a:spLocks noChangeShapeType="1"/>
            </p:cNvSpPr>
            <p:nvPr/>
          </p:nvSpPr>
          <p:spPr bwMode="auto">
            <a:xfrm flipV="1">
              <a:off x="1776" y="2544"/>
              <a:ext cx="1008" cy="76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8144" name="Text Box 11"/>
            <p:cNvSpPr txBox="1">
              <a:spLocks noChangeArrowheads="1"/>
            </p:cNvSpPr>
            <p:nvPr/>
          </p:nvSpPr>
          <p:spPr bwMode="auto">
            <a:xfrm>
              <a:off x="1488" y="3264"/>
              <a:ext cx="16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800">
                  <a:latin typeface="Times New Roman" pitchFamily="18" charset="0"/>
                </a:rPr>
                <a:t>r</a:t>
              </a:r>
            </a:p>
          </p:txBody>
        </p:sp>
        <p:sp>
          <p:nvSpPr>
            <p:cNvPr id="48145" name="Text Box 12"/>
            <p:cNvSpPr txBox="1">
              <a:spLocks noChangeArrowheads="1"/>
            </p:cNvSpPr>
            <p:nvPr/>
          </p:nvSpPr>
          <p:spPr bwMode="auto">
            <a:xfrm>
              <a:off x="2870" y="2280"/>
              <a:ext cx="18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800">
                  <a:latin typeface="Times New Roman" pitchFamily="18" charset="0"/>
                </a:rPr>
                <a:t>c</a:t>
              </a:r>
            </a:p>
          </p:txBody>
        </p:sp>
      </p:grpSp>
      <p:sp>
        <p:nvSpPr>
          <p:cNvPr id="48136" name="Text Box 13"/>
          <p:cNvSpPr txBox="1">
            <a:spLocks noChangeArrowheads="1"/>
          </p:cNvSpPr>
          <p:nvPr/>
        </p:nvSpPr>
        <p:spPr bwMode="auto">
          <a:xfrm>
            <a:off x="4140200" y="4076700"/>
            <a:ext cx="461803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3366"/>
                </a:solidFill>
              </a:rPr>
              <a:t>d is the distance from the line to origin.</a:t>
            </a:r>
          </a:p>
          <a:p>
            <a:pPr eaLnBrk="1" hangingPunct="1"/>
            <a:endParaRPr lang="en-US" sz="2000">
              <a:solidFill>
                <a:srgbClr val="003366"/>
              </a:solidFill>
            </a:endParaRPr>
          </a:p>
          <a:p>
            <a:pPr eaLnBrk="1" hangingPunct="1"/>
            <a:r>
              <a:rPr lang="el-GR" sz="2000">
                <a:solidFill>
                  <a:srgbClr val="003366"/>
                </a:solidFill>
                <a:cs typeface="Tahoma" pitchFamily="34" charset="0"/>
                <a:sym typeface="Symbol" pitchFamily="18" charset="2"/>
              </a:rPr>
              <a:t>θ</a:t>
            </a:r>
            <a:r>
              <a:rPr lang="en-US" sz="2000">
                <a:solidFill>
                  <a:srgbClr val="003366"/>
                </a:solidFill>
                <a:sym typeface="Symbol" pitchFamily="18" charset="2"/>
              </a:rPr>
              <a:t> is the angle the perpendicular makes</a:t>
            </a:r>
          </a:p>
          <a:p>
            <a:pPr eaLnBrk="1" hangingPunct="1"/>
            <a:r>
              <a:rPr lang="en-US" sz="2000">
                <a:solidFill>
                  <a:srgbClr val="003366"/>
                </a:solidFill>
                <a:sym typeface="Symbol" pitchFamily="18" charset="2"/>
              </a:rPr>
              <a:t>   with the column axis.</a:t>
            </a:r>
            <a:endParaRPr lang="en-US" sz="2000">
              <a:solidFill>
                <a:srgbClr val="003366"/>
              </a:solidFill>
            </a:endParaRPr>
          </a:p>
        </p:txBody>
      </p:sp>
      <p:sp>
        <p:nvSpPr>
          <p:cNvPr id="48137" name="Text Box 14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Linda Shapiro, U of Washington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915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915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FDED588-84A7-4872-BB0D-3A9382201973}" type="slidenum">
              <a:rPr lang="en-US" sz="1200" smtClean="0">
                <a:solidFill>
                  <a:srgbClr val="003366"/>
                </a:solidFill>
              </a:rPr>
              <a:pPr/>
              <a:t>41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91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line segments</a:t>
            </a:r>
          </a:p>
        </p:txBody>
      </p:sp>
      <p:pic>
        <p:nvPicPr>
          <p:cNvPr id="491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3" y="1219200"/>
            <a:ext cx="5834062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9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Shapiro and Stockman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017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018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B1B8C97-AA4A-4EB9-8BF3-F357279BAA07}" type="slidenum">
              <a:rPr lang="en-US" sz="1200" smtClean="0">
                <a:solidFill>
                  <a:srgbClr val="003366"/>
                </a:solidFill>
              </a:rPr>
              <a:pPr/>
              <a:t>42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01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line segments</a:t>
            </a:r>
          </a:p>
        </p:txBody>
      </p:sp>
      <p:pic>
        <p:nvPicPr>
          <p:cNvPr id="5018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557338"/>
            <a:ext cx="8221663" cy="395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120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120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E0502F1-0344-4414-8FDD-DC55CEAC9547}" type="slidenum">
              <a:rPr lang="en-US" sz="1200" smtClean="0">
                <a:solidFill>
                  <a:srgbClr val="003366"/>
                </a:solidFill>
              </a:rPr>
              <a:pPr/>
              <a:t>43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12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line segments</a:t>
            </a:r>
          </a:p>
        </p:txBody>
      </p:sp>
      <p:pic>
        <p:nvPicPr>
          <p:cNvPr id="512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1412875"/>
            <a:ext cx="8170863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325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32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6DFE497-D787-4FAB-B67E-90A956AE6AED}" type="slidenum">
              <a:rPr lang="en-US" sz="1200" smtClean="0">
                <a:solidFill>
                  <a:srgbClr val="003366"/>
                </a:solidFill>
              </a:rPr>
              <a:pPr/>
              <a:t>44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32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line segments</a:t>
            </a:r>
          </a:p>
        </p:txBody>
      </p:sp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1222375"/>
            <a:ext cx="7056438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408613"/>
            <a:ext cx="6734175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Hough transform: line segments</a:t>
            </a:r>
          </a:p>
        </p:txBody>
      </p:sp>
      <p:sp>
        <p:nvSpPr>
          <p:cNvPr id="54275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4276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427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B2DD6F4-0C22-4F5F-B991-62B1077893C4}" type="slidenum">
              <a:rPr lang="en-US" sz="1200" smtClean="0">
                <a:solidFill>
                  <a:srgbClr val="003366"/>
                </a:solidFill>
              </a:rPr>
              <a:pPr/>
              <a:t>45</a:t>
            </a:fld>
            <a:endParaRPr lang="en-US" sz="1200" smtClean="0">
              <a:solidFill>
                <a:srgbClr val="003366"/>
              </a:solidFill>
            </a:endParaRPr>
          </a:p>
        </p:txBody>
      </p:sp>
      <p:pic>
        <p:nvPicPr>
          <p:cNvPr id="54278" name="Picture 5" descr="football_paramspa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2" t="6898" r="8234" b="10164"/>
          <a:stretch>
            <a:fillRect/>
          </a:stretch>
        </p:blipFill>
        <p:spPr bwMode="auto">
          <a:xfrm>
            <a:off x="539750" y="3789363"/>
            <a:ext cx="3789363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6" descr="footb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4268788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7" descr="football_ed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0" t="6734" r="11127" b="11684"/>
          <a:stretch>
            <a:fillRect/>
          </a:stretch>
        </p:blipFill>
        <p:spPr bwMode="auto">
          <a:xfrm>
            <a:off x="4605338" y="1268413"/>
            <a:ext cx="4430712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Picture 8" descr="football_lin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19237" r="9892" b="26624"/>
          <a:stretch>
            <a:fillRect/>
          </a:stretch>
        </p:blipFill>
        <p:spPr bwMode="auto">
          <a:xfrm>
            <a:off x="4537075" y="3789363"/>
            <a:ext cx="460692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2" name="Text Box 5"/>
          <p:cNvSpPr txBox="1">
            <a:spLocks noChangeArrowheads="1"/>
          </p:cNvSpPr>
          <p:nvPr/>
        </p:nvSpPr>
        <p:spPr bwMode="auto">
          <a:xfrm>
            <a:off x="5364163" y="625157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52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53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4DA2371-47F0-4052-B516-46C193B4CDC8}" type="slidenum">
              <a:rPr lang="en-US" sz="1200" smtClean="0">
                <a:solidFill>
                  <a:srgbClr val="003366"/>
                </a:solidFill>
              </a:rPr>
              <a:pPr/>
              <a:t>46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53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circles</a:t>
            </a:r>
          </a:p>
        </p:txBody>
      </p:sp>
      <p:sp>
        <p:nvSpPr>
          <p:cNvPr id="553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2447925"/>
          </a:xfrm>
        </p:spPr>
        <p:txBody>
          <a:bodyPr/>
          <a:lstStyle/>
          <a:p>
            <a:pPr eaLnBrk="1" hangingPunct="1"/>
            <a:r>
              <a:rPr lang="en-US" smtClean="0"/>
              <a:t>Main idea: The gradient vector at an edge pixel points the center of  the circle.</a:t>
            </a:r>
          </a:p>
          <a:p>
            <a:pPr eaLnBrk="1" hangingPunct="1"/>
            <a:r>
              <a:rPr lang="en-US" smtClean="0"/>
              <a:t>Circle equations:</a:t>
            </a:r>
          </a:p>
          <a:p>
            <a:pPr lvl="1" eaLnBrk="1" hangingPunct="1"/>
            <a:r>
              <a:rPr lang="pt-BR" smtClean="0"/>
              <a:t>r = r</a:t>
            </a:r>
            <a:r>
              <a:rPr lang="pt-BR" baseline="-25000" smtClean="0"/>
              <a:t>0</a:t>
            </a:r>
            <a:r>
              <a:rPr lang="pt-BR" smtClean="0"/>
              <a:t> + d sin(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>
                <a:cs typeface="Tahoma" pitchFamily="34" charset="0"/>
              </a:rPr>
              <a:t>)            </a:t>
            </a:r>
            <a:r>
              <a:rPr lang="pt-BR" smtClean="0"/>
              <a:t>r</a:t>
            </a:r>
            <a:r>
              <a:rPr lang="pt-BR" baseline="-25000" smtClean="0"/>
              <a:t>0</a:t>
            </a:r>
            <a:r>
              <a:rPr lang="en-US" smtClean="0">
                <a:cs typeface="Tahoma" pitchFamily="34" charset="0"/>
              </a:rPr>
              <a:t>, </a:t>
            </a:r>
            <a:r>
              <a:rPr lang="pt-BR" smtClean="0"/>
              <a:t>c</a:t>
            </a:r>
            <a:r>
              <a:rPr lang="pt-BR" baseline="-25000" smtClean="0"/>
              <a:t>0</a:t>
            </a:r>
            <a:r>
              <a:rPr lang="en-US" smtClean="0">
                <a:cs typeface="Tahoma" pitchFamily="34" charset="0"/>
              </a:rPr>
              <a:t>, d are parameters</a:t>
            </a:r>
            <a:endParaRPr lang="el-GR" smtClean="0">
              <a:cs typeface="Tahoma" pitchFamily="34" charset="0"/>
            </a:endParaRPr>
          </a:p>
          <a:p>
            <a:pPr lvl="1" eaLnBrk="1" hangingPunct="1"/>
            <a:r>
              <a:rPr lang="pt-BR" smtClean="0"/>
              <a:t>c = c</a:t>
            </a:r>
            <a:r>
              <a:rPr lang="pt-BR" baseline="-25000" smtClean="0"/>
              <a:t>0</a:t>
            </a:r>
            <a:r>
              <a:rPr lang="pt-BR" smtClean="0"/>
              <a:t> + d cos(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>
                <a:cs typeface="Tahoma" pitchFamily="34" charset="0"/>
              </a:rPr>
              <a:t>)</a:t>
            </a:r>
            <a:r>
              <a:rPr lang="pt-BR" smtClean="0"/>
              <a:t> </a:t>
            </a:r>
            <a:endParaRPr lang="en-US" smtClean="0"/>
          </a:p>
        </p:txBody>
      </p:sp>
      <p:sp>
        <p:nvSpPr>
          <p:cNvPr id="55303" name="Oval 4"/>
          <p:cNvSpPr>
            <a:spLocks noChangeArrowheads="1"/>
          </p:cNvSpPr>
          <p:nvPr/>
        </p:nvSpPr>
        <p:spPr bwMode="auto">
          <a:xfrm>
            <a:off x="3505200" y="4267200"/>
            <a:ext cx="1524000" cy="15240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2400">
              <a:latin typeface="Times New Roman" pitchFamily="18" charset="0"/>
            </a:endParaRPr>
          </a:p>
        </p:txBody>
      </p:sp>
      <p:sp>
        <p:nvSpPr>
          <p:cNvPr id="55304" name="Text Box 5"/>
          <p:cNvSpPr txBox="1">
            <a:spLocks noChangeArrowheads="1"/>
          </p:cNvSpPr>
          <p:nvPr/>
        </p:nvSpPr>
        <p:spPr bwMode="auto">
          <a:xfrm>
            <a:off x="4953000" y="4876800"/>
            <a:ext cx="739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3366"/>
                </a:solidFill>
                <a:latin typeface="Times New Roman" pitchFamily="18" charset="0"/>
              </a:rPr>
              <a:t>*(r,c)</a:t>
            </a:r>
          </a:p>
        </p:txBody>
      </p:sp>
      <p:sp>
        <p:nvSpPr>
          <p:cNvPr id="55305" name="Line 6"/>
          <p:cNvSpPr>
            <a:spLocks noChangeShapeType="1"/>
          </p:cNvSpPr>
          <p:nvPr/>
        </p:nvSpPr>
        <p:spPr bwMode="auto">
          <a:xfrm flipH="1">
            <a:off x="4267200" y="5029200"/>
            <a:ext cx="762000" cy="0"/>
          </a:xfrm>
          <a:prstGeom prst="line">
            <a:avLst/>
          </a:prstGeom>
          <a:noFill/>
          <a:ln w="9525">
            <a:solidFill>
              <a:srgbClr val="99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5306" name="Text Box 7"/>
          <p:cNvSpPr txBox="1">
            <a:spLocks noChangeArrowheads="1"/>
          </p:cNvSpPr>
          <p:nvPr/>
        </p:nvSpPr>
        <p:spPr bwMode="auto">
          <a:xfrm>
            <a:off x="4419600" y="4724400"/>
            <a:ext cx="2968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9900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55307" name="Text Box 8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Linda Shapiro, U of Washington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632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63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2FACD55-B407-4689-B694-3468F9D68FE7}" type="slidenum">
              <a:rPr lang="en-US" sz="1200" smtClean="0">
                <a:solidFill>
                  <a:srgbClr val="003366"/>
                </a:solidFill>
              </a:rPr>
              <a:pPr/>
              <a:t>47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63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circles</a:t>
            </a:r>
          </a:p>
        </p:txBody>
      </p:sp>
      <p:grpSp>
        <p:nvGrpSpPr>
          <p:cNvPr id="56326" name="Group 8"/>
          <p:cNvGrpSpPr>
            <a:grpSpLocks/>
          </p:cNvGrpSpPr>
          <p:nvPr/>
        </p:nvGrpSpPr>
        <p:grpSpPr bwMode="auto">
          <a:xfrm>
            <a:off x="1403350" y="1243013"/>
            <a:ext cx="6840538" cy="5614987"/>
            <a:chOff x="884" y="783"/>
            <a:chExt cx="4309" cy="3537"/>
          </a:xfrm>
        </p:grpSpPr>
        <p:pic>
          <p:nvPicPr>
            <p:cNvPr id="5632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" y="783"/>
              <a:ext cx="4309" cy="3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6329" name="Group 7"/>
            <p:cNvGrpSpPr>
              <a:grpSpLocks/>
            </p:cNvGrpSpPr>
            <p:nvPr/>
          </p:nvGrpSpPr>
          <p:grpSpPr bwMode="auto">
            <a:xfrm>
              <a:off x="1928" y="3340"/>
              <a:ext cx="136" cy="90"/>
              <a:chOff x="1202" y="4383"/>
              <a:chExt cx="136" cy="90"/>
            </a:xfrm>
          </p:grpSpPr>
          <p:sp>
            <p:nvSpPr>
              <p:cNvPr id="56330" name="Rectangle 6"/>
              <p:cNvSpPr>
                <a:spLocks noChangeArrowheads="1"/>
              </p:cNvSpPr>
              <p:nvPr/>
            </p:nvSpPr>
            <p:spPr bwMode="auto">
              <a:xfrm>
                <a:off x="1202" y="4383"/>
                <a:ext cx="136" cy="9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31" name="Line 5"/>
              <p:cNvSpPr>
                <a:spLocks noChangeShapeType="1"/>
              </p:cNvSpPr>
              <p:nvPr/>
            </p:nvSpPr>
            <p:spPr bwMode="auto">
              <a:xfrm>
                <a:off x="1247" y="4428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6327" name="Text Box 9"/>
          <p:cNvSpPr txBox="1">
            <a:spLocks noChangeArrowheads="1"/>
          </p:cNvSpPr>
          <p:nvPr/>
        </p:nvSpPr>
        <p:spPr bwMode="auto">
          <a:xfrm>
            <a:off x="5364163" y="630872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Shapiro and Stockman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837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837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520C175-4EF4-4659-8590-5A0701593717}" type="slidenum">
              <a:rPr lang="en-US" sz="1200" smtClean="0">
                <a:solidFill>
                  <a:srgbClr val="003366"/>
                </a:solidFill>
              </a:rPr>
              <a:pPr/>
              <a:t>48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83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circles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62" y="4221110"/>
            <a:ext cx="3228620" cy="1646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9640" y="58053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3366"/>
                </a:solidFill>
              </a:rPr>
              <a:t>http://docs.opencv.org/2.4/doc/tutorials/imgproc/imgtrans/hough_circle/hough_circle.html</a:t>
            </a:r>
          </a:p>
        </p:txBody>
      </p:sp>
      <p:pic>
        <p:nvPicPr>
          <p:cNvPr id="8200" name="Picture 8" descr="https://www.mathworks.com/help/images/ref/imfindcircles_coins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60" y="1250407"/>
            <a:ext cx="2867025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640" y="356269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3366"/>
                </a:solidFill>
              </a:rPr>
              <a:t>https://www.mathworks.com/help/images/ref/imfindcircles.html</a:t>
            </a:r>
          </a:p>
        </p:txBody>
      </p:sp>
      <p:sp>
        <p:nvSpPr>
          <p:cNvPr id="5" name="Rectangle 4"/>
          <p:cNvSpPr/>
          <p:nvPr/>
        </p:nvSpPr>
        <p:spPr>
          <a:xfrm>
            <a:off x="4568440" y="495940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3366"/>
                </a:solidFill>
              </a:rPr>
              <a:t>http://shreshai.blogspot.com.tr/2015/01/matlab-tutorial-finding-center-pivot.html</a:t>
            </a:r>
          </a:p>
        </p:txBody>
      </p:sp>
      <p:pic>
        <p:nvPicPr>
          <p:cNvPr id="8202" name="Picture 10" descr="http://1.bp.blogspot.com/-gLrlgaGvYLM/VLac8AcdObI/AAAAAAAACjE/Y9fu-dTM6eE/s1600/2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78657"/>
            <a:ext cx="4474556" cy="347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837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837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520C175-4EF4-4659-8590-5A0701593717}" type="slidenum">
              <a:rPr lang="en-US" sz="1200" smtClean="0">
                <a:solidFill>
                  <a:srgbClr val="003366"/>
                </a:solidFill>
              </a:rPr>
              <a:pPr/>
              <a:t>49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83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circles</a:t>
            </a:r>
          </a:p>
        </p:txBody>
      </p:sp>
      <p:sp>
        <p:nvSpPr>
          <p:cNvPr id="2" name="Rectangle 1"/>
          <p:cNvSpPr/>
          <p:nvPr/>
        </p:nvSpPr>
        <p:spPr>
          <a:xfrm>
            <a:off x="69127" y="4697921"/>
            <a:ext cx="42868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3366"/>
                </a:solidFill>
              </a:rPr>
              <a:t>Zhao et al</a:t>
            </a:r>
            <a:r>
              <a:rPr lang="en-US" dirty="0">
                <a:solidFill>
                  <a:srgbClr val="003366"/>
                </a:solidFill>
              </a:rPr>
              <a:t>., </a:t>
            </a:r>
            <a:r>
              <a:rPr lang="en-US" dirty="0" smtClean="0">
                <a:solidFill>
                  <a:srgbClr val="003366"/>
                </a:solidFill>
              </a:rPr>
              <a:t>“Oil </a:t>
            </a:r>
            <a:r>
              <a:rPr lang="en-US" dirty="0">
                <a:solidFill>
                  <a:srgbClr val="003366"/>
                </a:solidFill>
              </a:rPr>
              <a:t>Tanks Extraction from High Resolution Imagery Using a Directional and Weighted Hough Voting Method”, Journal of the Indian Society of Remote </a:t>
            </a:r>
            <a:r>
              <a:rPr lang="en-US" dirty="0" smtClean="0">
                <a:solidFill>
                  <a:srgbClr val="003366"/>
                </a:solidFill>
              </a:rPr>
              <a:t>Sensing, September 2015</a:t>
            </a:r>
            <a:endParaRPr lang="en-US" dirty="0">
              <a:solidFill>
                <a:srgbClr val="003366"/>
              </a:solidFill>
            </a:endParaRPr>
          </a:p>
        </p:txBody>
      </p:sp>
      <p:pic>
        <p:nvPicPr>
          <p:cNvPr id="9218" name="Picture 2" descr="https://static-content.springer.com/image/art%3A10.1007%2Fs12524-014-0440-2/MediaObjects/12524_2014_440_Fig5_HTM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7" y="1556741"/>
            <a:ext cx="4394083" cy="302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tatic-content.springer.com/image/art%3A10.1007%2Fs12524-014-0440-2/MediaObjects/12524_2014_440_Fig12_HTM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110" y="1673149"/>
            <a:ext cx="4611017" cy="413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791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1638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638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407BF4C-5E9A-4E06-86D2-C593D0E16772}" type="slidenum">
              <a:rPr lang="en-US" sz="1200" smtClean="0">
                <a:solidFill>
                  <a:srgbClr val="003366"/>
                </a:solidFill>
              </a:rPr>
              <a:pPr/>
              <a:t>5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for 2D</a:t>
            </a:r>
          </a:p>
        </p:txBody>
      </p:sp>
      <p:pic>
        <p:nvPicPr>
          <p:cNvPr id="1639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268413"/>
            <a:ext cx="842010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1" name="Group 6"/>
          <p:cNvGrpSpPr>
            <a:grpSpLocks/>
          </p:cNvGrpSpPr>
          <p:nvPr/>
        </p:nvGrpSpPr>
        <p:grpSpPr bwMode="auto">
          <a:xfrm>
            <a:off x="900113" y="5300663"/>
            <a:ext cx="1865312" cy="990600"/>
            <a:chOff x="1066800" y="2819400"/>
            <a:chExt cx="1865313" cy="990600"/>
          </a:xfrm>
        </p:grpSpPr>
        <p:sp>
          <p:nvSpPr>
            <p:cNvPr id="8" name="Rectangle 12"/>
            <p:cNvSpPr>
              <a:spLocks noChangeArrowheads="1"/>
            </p:cNvSpPr>
            <p:nvPr/>
          </p:nvSpPr>
          <p:spPr bwMode="auto">
            <a:xfrm>
              <a:off x="1066800" y="2819400"/>
              <a:ext cx="304800" cy="990600"/>
            </a:xfrm>
            <a:prstGeom prst="rect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tx1">
                    <a:gamma/>
                    <a:tint val="0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16407" name="Line 13"/>
            <p:cNvSpPr>
              <a:spLocks noChangeShapeType="1"/>
            </p:cNvSpPr>
            <p:nvPr/>
          </p:nvSpPr>
          <p:spPr bwMode="auto">
            <a:xfrm>
              <a:off x="1219200" y="3352800"/>
              <a:ext cx="5334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8" name="Oval 14"/>
            <p:cNvSpPr>
              <a:spLocks noChangeArrowheads="1"/>
            </p:cNvSpPr>
            <p:nvPr/>
          </p:nvSpPr>
          <p:spPr bwMode="auto">
            <a:xfrm>
              <a:off x="1162050" y="33147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16409" name="Picture 15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2894013"/>
              <a:ext cx="1408113" cy="382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635375" y="5300663"/>
            <a:ext cx="1882775" cy="1157287"/>
            <a:chOff x="2395" y="1776"/>
            <a:chExt cx="1186" cy="729"/>
          </a:xfrm>
        </p:grpSpPr>
        <p:pic>
          <p:nvPicPr>
            <p:cNvPr id="16402" name="Picture 17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2256"/>
              <a:ext cx="893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 rot="5400000">
              <a:off x="2638" y="1533"/>
              <a:ext cx="192" cy="677"/>
            </a:xfrm>
            <a:prstGeom prst="rect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tx1">
                    <a:gamma/>
                    <a:tint val="0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16404" name="Line 19"/>
            <p:cNvSpPr>
              <a:spLocks noChangeShapeType="1"/>
            </p:cNvSpPr>
            <p:nvPr/>
          </p:nvSpPr>
          <p:spPr bwMode="auto">
            <a:xfrm rot="5400000">
              <a:off x="2568" y="2040"/>
              <a:ext cx="33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5" name="Oval 20"/>
            <p:cNvSpPr>
              <a:spLocks noChangeArrowheads="1"/>
            </p:cNvSpPr>
            <p:nvPr/>
          </p:nvSpPr>
          <p:spPr bwMode="auto">
            <a:xfrm>
              <a:off x="2712" y="1848"/>
              <a:ext cx="48" cy="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6393" name="Group 16"/>
          <p:cNvGrpSpPr>
            <a:grpSpLocks/>
          </p:cNvGrpSpPr>
          <p:nvPr/>
        </p:nvGrpSpPr>
        <p:grpSpPr bwMode="auto">
          <a:xfrm>
            <a:off x="5929313" y="5300663"/>
            <a:ext cx="2590800" cy="990600"/>
            <a:chOff x="6096000" y="2819400"/>
            <a:chExt cx="2590801" cy="990600"/>
          </a:xfrm>
        </p:grpSpPr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>
              <a:off x="6096000" y="2819400"/>
              <a:ext cx="990600" cy="990600"/>
            </a:xfrm>
            <a:prstGeom prst="rect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tx1">
                    <a:gamma/>
                    <a:tint val="0"/>
                    <a:invGamma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16395" name="Line 6"/>
            <p:cNvSpPr>
              <a:spLocks noChangeShapeType="1"/>
            </p:cNvSpPr>
            <p:nvPr/>
          </p:nvSpPr>
          <p:spPr bwMode="auto">
            <a:xfrm flipV="1">
              <a:off x="6605588" y="2971800"/>
              <a:ext cx="328613" cy="32861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6396" name="Picture 7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1688" y="2895600"/>
              <a:ext cx="1535113" cy="39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7" name="Oval 8"/>
            <p:cNvSpPr>
              <a:spLocks noChangeArrowheads="1"/>
            </p:cNvSpPr>
            <p:nvPr/>
          </p:nvSpPr>
          <p:spPr bwMode="auto">
            <a:xfrm>
              <a:off x="6553200" y="32766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6398" name="Line 23"/>
            <p:cNvSpPr>
              <a:spLocks noChangeShapeType="1"/>
            </p:cNvSpPr>
            <p:nvPr/>
          </p:nvSpPr>
          <p:spPr bwMode="auto">
            <a:xfrm>
              <a:off x="6596063" y="3314700"/>
              <a:ext cx="4810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9" name="Line 24"/>
            <p:cNvSpPr>
              <a:spLocks noChangeShapeType="1"/>
            </p:cNvSpPr>
            <p:nvPr/>
          </p:nvSpPr>
          <p:spPr bwMode="auto">
            <a:xfrm flipV="1">
              <a:off x="6591300" y="2819400"/>
              <a:ext cx="0" cy="509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0" name="Freeform 25"/>
            <p:cNvSpPr>
              <a:spLocks/>
            </p:cNvSpPr>
            <p:nvPr/>
          </p:nvSpPr>
          <p:spPr bwMode="auto">
            <a:xfrm flipV="1">
              <a:off x="6692900" y="3225800"/>
              <a:ext cx="42863" cy="80963"/>
            </a:xfrm>
            <a:custGeom>
              <a:avLst/>
              <a:gdLst>
                <a:gd name="T0" fmla="*/ 2147483647 w 27"/>
                <a:gd name="T1" fmla="*/ 0 h 51"/>
                <a:gd name="T2" fmla="*/ 2147483647 w 27"/>
                <a:gd name="T3" fmla="*/ 2147483647 h 51"/>
                <a:gd name="T4" fmla="*/ 0 w 27"/>
                <a:gd name="T5" fmla="*/ 2147483647 h 51"/>
                <a:gd name="T6" fmla="*/ 0 60000 65536"/>
                <a:gd name="T7" fmla="*/ 0 60000 65536"/>
                <a:gd name="T8" fmla="*/ 0 60000 65536"/>
                <a:gd name="T9" fmla="*/ 0 w 27"/>
                <a:gd name="T10" fmla="*/ 0 h 51"/>
                <a:gd name="T11" fmla="*/ 27 w 27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51">
                  <a:moveTo>
                    <a:pt x="18" y="0"/>
                  </a:moveTo>
                  <a:cubicBezTo>
                    <a:pt x="22" y="12"/>
                    <a:pt x="27" y="25"/>
                    <a:pt x="24" y="33"/>
                  </a:cubicBezTo>
                  <a:cubicBezTo>
                    <a:pt x="21" y="41"/>
                    <a:pt x="10" y="46"/>
                    <a:pt x="0" y="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6401" name="Picture 26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4663" y="3124200"/>
              <a:ext cx="109538" cy="195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93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93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2E81754-8C80-4517-8467-FE8FB8C65DB5}" type="slidenum">
              <a:rPr lang="en-US" sz="1200" smtClean="0">
                <a:solidFill>
                  <a:srgbClr val="003366"/>
                </a:solidFill>
              </a:rPr>
              <a:pPr/>
              <a:t>50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93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</a:t>
            </a:r>
          </a:p>
        </p:txBody>
      </p:sp>
      <p:sp>
        <p:nvSpPr>
          <p:cNvPr id="593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Mathematical models that fit data not only reveal important structure in the data, but also can provide efficient representations for further analysis.</a:t>
            </a:r>
          </a:p>
          <a:p>
            <a:pPr eaLnBrk="1" hangingPunct="1"/>
            <a:r>
              <a:rPr lang="en-US" sz="2400" smtClean="0"/>
              <a:t>Mathematical models exist for lines, circles, cylinders, and many other shapes.</a:t>
            </a:r>
          </a:p>
          <a:p>
            <a:pPr eaLnBrk="1" hangingPunct="1"/>
            <a:r>
              <a:rPr lang="en-US" sz="2400" smtClean="0"/>
              <a:t>We can use the </a:t>
            </a:r>
            <a:r>
              <a:rPr lang="en-US" sz="2400" smtClean="0">
                <a:solidFill>
                  <a:schemeClr val="hlink"/>
                </a:solidFill>
              </a:rPr>
              <a:t>method of least squares</a:t>
            </a:r>
            <a:r>
              <a:rPr lang="en-US" sz="2400" smtClean="0"/>
              <a:t> for determining the parameters of the best mathematical model fitting the observed data.</a:t>
            </a:r>
          </a:p>
        </p:txBody>
      </p:sp>
      <p:pic>
        <p:nvPicPr>
          <p:cNvPr id="5939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4581525"/>
            <a:ext cx="5802313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6041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04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E19D73D-863B-4094-A39C-78A3B27C67AC}" type="slidenum">
              <a:rPr lang="en-US" sz="1200" smtClean="0">
                <a:solidFill>
                  <a:srgbClr val="003366"/>
                </a:solidFill>
              </a:rPr>
              <a:pPr/>
              <a:t>51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04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line segments</a:t>
            </a:r>
          </a:p>
        </p:txBody>
      </p:sp>
      <p:pic>
        <p:nvPicPr>
          <p:cNvPr id="604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1700213"/>
            <a:ext cx="8240713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0423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Martial Hebert, CMU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6144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14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67A8F14-9378-43EA-AADE-33EE2F844426}" type="slidenum">
              <a:rPr lang="en-US" sz="1200" smtClean="0">
                <a:solidFill>
                  <a:srgbClr val="003366"/>
                </a:solidFill>
              </a:rPr>
              <a:pPr/>
              <a:t>52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14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line segments</a:t>
            </a:r>
          </a:p>
        </p:txBody>
      </p:sp>
      <p:pic>
        <p:nvPicPr>
          <p:cNvPr id="614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341438"/>
            <a:ext cx="842645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6246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24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7681A79-197E-4526-9C8C-8DF175A16844}" type="slidenum">
              <a:rPr lang="en-US" sz="1200" smtClean="0">
                <a:solidFill>
                  <a:srgbClr val="003366"/>
                </a:solidFill>
              </a:rPr>
              <a:pPr/>
              <a:t>53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24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line segments</a:t>
            </a:r>
          </a:p>
        </p:txBody>
      </p:sp>
      <p:pic>
        <p:nvPicPr>
          <p:cNvPr id="6247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341438"/>
            <a:ext cx="8405813" cy="379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586288"/>
            <a:ext cx="16954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6349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349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57D4DB1-4F86-4B42-A856-CDDD29C74293}" type="slidenum">
              <a:rPr lang="en-US" sz="1200" smtClean="0">
                <a:solidFill>
                  <a:srgbClr val="003366"/>
                </a:solidFill>
              </a:rPr>
              <a:pPr/>
              <a:t>54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34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line segments</a:t>
            </a:r>
          </a:p>
        </p:txBody>
      </p:sp>
      <p:pic>
        <p:nvPicPr>
          <p:cNvPr id="6349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341438"/>
            <a:ext cx="8424863" cy="407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652963"/>
            <a:ext cx="17335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6451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45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65C5059-CDC9-4B64-A4A4-182D5DFFDB37}" type="slidenum">
              <a:rPr lang="en-US" sz="1200" smtClean="0">
                <a:solidFill>
                  <a:srgbClr val="003366"/>
                </a:solidFill>
              </a:rPr>
              <a:pPr/>
              <a:t>55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45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line segments</a:t>
            </a:r>
          </a:p>
        </p:txBody>
      </p:sp>
      <p:sp>
        <p:nvSpPr>
          <p:cNvPr id="64518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Problems in fitting:</a:t>
            </a:r>
          </a:p>
          <a:p>
            <a:pPr lvl="1" eaLnBrk="1" hangingPunct="1"/>
            <a:r>
              <a:rPr lang="en-US" smtClean="0"/>
              <a:t>Outliers</a:t>
            </a:r>
          </a:p>
          <a:p>
            <a:pPr lvl="1" eaLnBrk="1" hangingPunct="1"/>
            <a:r>
              <a:rPr lang="en-US" smtClean="0"/>
              <a:t>Error definition (algebraic vs. geometric distance)</a:t>
            </a:r>
          </a:p>
          <a:p>
            <a:pPr lvl="1" eaLnBrk="1" hangingPunct="1"/>
            <a:r>
              <a:rPr lang="en-US" smtClean="0"/>
              <a:t>Statistical interpretation of the error (hypothesis testing)</a:t>
            </a:r>
          </a:p>
          <a:p>
            <a:pPr lvl="1" eaLnBrk="1" hangingPunct="1"/>
            <a:r>
              <a:rPr lang="en-US" smtClean="0"/>
              <a:t>Nonlinear optimization</a:t>
            </a:r>
          </a:p>
          <a:p>
            <a:pPr lvl="1" eaLnBrk="1" hangingPunct="1"/>
            <a:r>
              <a:rPr lang="en-US" smtClean="0"/>
              <a:t>High dimensionality (of the data and/or the number of model parameters)</a:t>
            </a:r>
          </a:p>
          <a:p>
            <a:pPr lvl="1" eaLnBrk="1" hangingPunct="1"/>
            <a:r>
              <a:rPr lang="en-US" smtClean="0"/>
              <a:t>Additional fit constraints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6553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554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1F39112-036B-49F8-AF76-CCCE84222BF8}" type="slidenum">
              <a:rPr lang="en-US" sz="1200" smtClean="0">
                <a:solidFill>
                  <a:srgbClr val="003366"/>
                </a:solidFill>
              </a:rPr>
              <a:pPr/>
              <a:t>56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55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ellipses</a:t>
            </a:r>
          </a:p>
        </p:txBody>
      </p:sp>
      <p:pic>
        <p:nvPicPr>
          <p:cNvPr id="655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1341438"/>
            <a:ext cx="8389937" cy="393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6656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65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4328733-065F-4280-9DB3-3EEEB1E6D5BF}" type="slidenum">
              <a:rPr lang="en-US" sz="1200" smtClean="0">
                <a:solidFill>
                  <a:srgbClr val="003366"/>
                </a:solidFill>
              </a:rPr>
              <a:pPr/>
              <a:t>57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65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ellipses</a:t>
            </a:r>
          </a:p>
        </p:txBody>
      </p:sp>
      <p:pic>
        <p:nvPicPr>
          <p:cNvPr id="6656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63" y="1268413"/>
            <a:ext cx="6872287" cy="454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5949950"/>
            <a:ext cx="8234363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8" name="Text Box 7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Andrew Fitzgibbon, PAMI 1999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6758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758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3722031-3072-48FF-9851-E1F6A5836D58}" type="slidenum">
              <a:rPr lang="en-US" sz="1200" smtClean="0">
                <a:solidFill>
                  <a:srgbClr val="003366"/>
                </a:solidFill>
              </a:rPr>
              <a:pPr/>
              <a:t>58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75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ellipses</a:t>
            </a:r>
          </a:p>
        </p:txBody>
      </p:sp>
      <p:pic>
        <p:nvPicPr>
          <p:cNvPr id="675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412875"/>
            <a:ext cx="8137525" cy="432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3" y="5949950"/>
            <a:ext cx="611028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2" name="Text Box 7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Andrew Fitzgibbon, PAMI 1999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7475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47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9185915-D1F7-41FA-9A68-ED8F9CE8F09A}" type="slidenum">
              <a:rPr lang="en-US" sz="1200" smtClean="0">
                <a:solidFill>
                  <a:srgbClr val="003366"/>
                </a:solidFill>
              </a:rPr>
              <a:pPr/>
              <a:t>59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47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tracking</a:t>
            </a:r>
          </a:p>
        </p:txBody>
      </p:sp>
      <p:sp>
        <p:nvSpPr>
          <p:cNvPr id="747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Mask-based approach uses masks to identify the following events:</a:t>
            </a:r>
          </a:p>
          <a:p>
            <a:pPr lvl="1" eaLnBrk="1" hangingPunct="1"/>
            <a:r>
              <a:rPr lang="en-US" smtClean="0"/>
              <a:t>start of a new segment,</a:t>
            </a:r>
          </a:p>
          <a:p>
            <a:pPr lvl="1" eaLnBrk="1" hangingPunct="1"/>
            <a:r>
              <a:rPr lang="en-US" smtClean="0"/>
              <a:t>interior point continuing a segment,</a:t>
            </a:r>
          </a:p>
          <a:p>
            <a:pPr lvl="1" eaLnBrk="1" hangingPunct="1"/>
            <a:r>
              <a:rPr lang="en-US" smtClean="0"/>
              <a:t>end of a segment,</a:t>
            </a:r>
          </a:p>
          <a:p>
            <a:pPr lvl="1" eaLnBrk="1" hangingPunct="1"/>
            <a:r>
              <a:rPr lang="en-US" smtClean="0"/>
              <a:t>junction between multiple segments,</a:t>
            </a:r>
          </a:p>
          <a:p>
            <a:pPr lvl="1" eaLnBrk="1" hangingPunct="1"/>
            <a:r>
              <a:rPr lang="en-US" smtClean="0"/>
              <a:t>corner that breaks a segment into two.</a:t>
            </a:r>
          </a:p>
          <a:p>
            <a:pPr eaLnBrk="1" hangingPunct="1"/>
            <a:endParaRPr lang="en-US" smtClean="0"/>
          </a:p>
        </p:txBody>
      </p:sp>
      <p:sp>
        <p:nvSpPr>
          <p:cNvPr id="74759" name="Line 4"/>
          <p:cNvSpPr>
            <a:spLocks noChangeShapeType="1"/>
          </p:cNvSpPr>
          <p:nvPr/>
        </p:nvSpPr>
        <p:spPr bwMode="auto">
          <a:xfrm>
            <a:off x="6934200" y="33528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4760" name="Line 5"/>
          <p:cNvSpPr>
            <a:spLocks noChangeShapeType="1"/>
          </p:cNvSpPr>
          <p:nvPr/>
        </p:nvSpPr>
        <p:spPr bwMode="auto">
          <a:xfrm flipV="1">
            <a:off x="7467600" y="32766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4761" name="Line 6"/>
          <p:cNvSpPr>
            <a:spLocks noChangeShapeType="1"/>
          </p:cNvSpPr>
          <p:nvPr/>
        </p:nvSpPr>
        <p:spPr bwMode="auto">
          <a:xfrm>
            <a:off x="7467600" y="3810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4762" name="Line 7"/>
          <p:cNvSpPr>
            <a:spLocks noChangeShapeType="1"/>
          </p:cNvSpPr>
          <p:nvPr/>
        </p:nvSpPr>
        <p:spPr bwMode="auto">
          <a:xfrm flipV="1">
            <a:off x="7467600" y="41148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4763" name="Text Box 8"/>
          <p:cNvSpPr txBox="1">
            <a:spLocks noChangeArrowheads="1"/>
          </p:cNvSpPr>
          <p:nvPr/>
        </p:nvSpPr>
        <p:spPr bwMode="auto">
          <a:xfrm>
            <a:off x="7010400" y="2743200"/>
            <a:ext cx="933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3300"/>
                </a:solidFill>
                <a:latin typeface="Times New Roman" pitchFamily="18" charset="0"/>
              </a:rPr>
              <a:t>junction</a:t>
            </a:r>
          </a:p>
        </p:txBody>
      </p:sp>
      <p:sp>
        <p:nvSpPr>
          <p:cNvPr id="74764" name="Text Box 9"/>
          <p:cNvSpPr txBox="1">
            <a:spLocks noChangeArrowheads="1"/>
          </p:cNvSpPr>
          <p:nvPr/>
        </p:nvSpPr>
        <p:spPr bwMode="auto">
          <a:xfrm>
            <a:off x="7070725" y="4610100"/>
            <a:ext cx="768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accent1"/>
                </a:solidFill>
                <a:latin typeface="Times New Roman" pitchFamily="18" charset="0"/>
              </a:rPr>
              <a:t>corner</a:t>
            </a:r>
          </a:p>
        </p:txBody>
      </p:sp>
      <p:sp>
        <p:nvSpPr>
          <p:cNvPr id="74765" name="Line 10"/>
          <p:cNvSpPr>
            <a:spLocks noChangeShapeType="1"/>
          </p:cNvSpPr>
          <p:nvPr/>
        </p:nvSpPr>
        <p:spPr bwMode="auto">
          <a:xfrm>
            <a:off x="7467600" y="3124200"/>
            <a:ext cx="0" cy="5334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4766" name="Text Box 11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Linda Shapiro, U of Washington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1741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741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098729D-380A-4869-8DBC-8EE264A53143}" type="slidenum">
              <a:rPr lang="en-US" sz="1200" smtClean="0">
                <a:solidFill>
                  <a:srgbClr val="003366"/>
                </a:solidFill>
              </a:rPr>
              <a:pPr/>
              <a:t>6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741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for 2D</a:t>
            </a:r>
          </a:p>
        </p:txBody>
      </p:sp>
      <p:pic>
        <p:nvPicPr>
          <p:cNvPr id="174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1341438"/>
            <a:ext cx="8442325" cy="484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7577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57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9FDFC79-6102-4A07-8071-7D25C67F5B0F}" type="slidenum">
              <a:rPr lang="en-US" sz="1200" smtClean="0">
                <a:solidFill>
                  <a:srgbClr val="003366"/>
                </a:solidFill>
              </a:rPr>
              <a:pPr/>
              <a:t>60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57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tracking: ORT Toolkit</a:t>
            </a:r>
          </a:p>
        </p:txBody>
      </p:sp>
      <p:sp>
        <p:nvSpPr>
          <p:cNvPr id="757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51117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The algorithm is called Strider and is like a spider moving along pixel chains of an image, looking for junctions and corners.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It identifies them by a measure of local asymmetry.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When it is moving along a straight or curved segment with no interruptions, its legs are symmetric about its body.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When it encounters an obstacle (i.e., a corner or junction) its legs are no longer symmetric.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If the obstacle is small (compared to the spider), it soon becomes symmetrical.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If the obstacle is large, it will take longer.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The accuracy depends on the length of the spider and the size of its stride.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The larger they are, the less sensitive it becomes.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7680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680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15F9621-3CC4-4D41-B89D-13C34087DBEE}" type="slidenum">
              <a:rPr lang="en-US" sz="1200" smtClean="0">
                <a:solidFill>
                  <a:srgbClr val="003366"/>
                </a:solidFill>
              </a:rPr>
              <a:pPr/>
              <a:t>61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68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tracking: ORT Toolkit</a:t>
            </a:r>
          </a:p>
        </p:txBody>
      </p:sp>
      <p:sp>
        <p:nvSpPr>
          <p:cNvPr id="76806" name="Text Box 28"/>
          <p:cNvSpPr txBox="1">
            <a:spLocks noChangeArrowheads="1"/>
          </p:cNvSpPr>
          <p:nvPr/>
        </p:nvSpPr>
        <p:spPr bwMode="auto">
          <a:xfrm>
            <a:off x="2339975" y="3114675"/>
            <a:ext cx="644207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/>
              <a:t>L1: the line segment from pixel 1 of the spider</a:t>
            </a:r>
          </a:p>
          <a:p>
            <a:pPr eaLnBrk="1" hangingPunct="1"/>
            <a:r>
              <a:rPr lang="en-US" sz="2400"/>
              <a:t>	to pixel N-2 of the spider</a:t>
            </a:r>
          </a:p>
          <a:p>
            <a:pPr eaLnBrk="1" hangingPunct="1"/>
            <a:endParaRPr lang="en-US" sz="2400"/>
          </a:p>
          <a:p>
            <a:pPr eaLnBrk="1" hangingPunct="1"/>
            <a:r>
              <a:rPr lang="en-US" sz="2400"/>
              <a:t>L2: the line segment from pixel 1 of the spider</a:t>
            </a:r>
          </a:p>
          <a:p>
            <a:pPr eaLnBrk="1" hangingPunct="1"/>
            <a:r>
              <a:rPr lang="en-US" sz="2400"/>
              <a:t>      to pixel N of the spider</a:t>
            </a:r>
          </a:p>
          <a:p>
            <a:pPr eaLnBrk="1" hangingPunct="1"/>
            <a:endParaRPr lang="en-US" sz="2400"/>
          </a:p>
          <a:p>
            <a:pPr eaLnBrk="1" hangingPunct="1"/>
            <a:r>
              <a:rPr lang="en-US" sz="2400"/>
              <a:t>The angle must be &lt;= arctan(2/length(L2))</a:t>
            </a:r>
          </a:p>
        </p:txBody>
      </p:sp>
      <p:sp>
        <p:nvSpPr>
          <p:cNvPr id="76807" name="Text Box 31"/>
          <p:cNvSpPr txBox="1">
            <a:spLocks noChangeArrowheads="1"/>
          </p:cNvSpPr>
          <p:nvPr/>
        </p:nvSpPr>
        <p:spPr bwMode="auto">
          <a:xfrm>
            <a:off x="250825" y="3475038"/>
            <a:ext cx="11747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/>
              <a:t>angle 0</a:t>
            </a:r>
          </a:p>
          <a:p>
            <a:pPr eaLnBrk="1" hangingPunct="1"/>
            <a:r>
              <a:rPr lang="en-US" sz="2400"/>
              <a:t>here</a:t>
            </a:r>
          </a:p>
        </p:txBody>
      </p:sp>
      <p:sp>
        <p:nvSpPr>
          <p:cNvPr id="76808" name="Text Box 32"/>
          <p:cNvSpPr txBox="1">
            <a:spLocks noChangeArrowheads="1"/>
          </p:cNvSpPr>
          <p:nvPr/>
        </p:nvSpPr>
        <p:spPr bwMode="auto">
          <a:xfrm>
            <a:off x="323850" y="1314450"/>
            <a:ext cx="55292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/>
              <a:t>The measure of asymmetry is the angle</a:t>
            </a:r>
          </a:p>
          <a:p>
            <a:pPr eaLnBrk="1" hangingPunct="1"/>
            <a:r>
              <a:rPr lang="en-US" sz="2400"/>
              <a:t>between two line segments.</a:t>
            </a:r>
          </a:p>
        </p:txBody>
      </p:sp>
      <p:sp>
        <p:nvSpPr>
          <p:cNvPr id="76809" name="Text Box 33"/>
          <p:cNvSpPr txBox="1">
            <a:spLocks noChangeArrowheads="1"/>
          </p:cNvSpPr>
          <p:nvPr/>
        </p:nvSpPr>
        <p:spPr bwMode="auto">
          <a:xfrm>
            <a:off x="2771775" y="5851525"/>
            <a:ext cx="533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990000"/>
                </a:solidFill>
                <a:cs typeface="Times New Roman" pitchFamily="18" charset="0"/>
              </a:rPr>
              <a:t>Longer spiders allow less of an angle. </a:t>
            </a:r>
          </a:p>
        </p:txBody>
      </p:sp>
      <p:grpSp>
        <p:nvGrpSpPr>
          <p:cNvPr id="76810" name="Group 36"/>
          <p:cNvGrpSpPr>
            <a:grpSpLocks/>
          </p:cNvGrpSpPr>
          <p:nvPr/>
        </p:nvGrpSpPr>
        <p:grpSpPr bwMode="auto">
          <a:xfrm>
            <a:off x="1403350" y="1817688"/>
            <a:ext cx="4286250" cy="3576637"/>
            <a:chOff x="1066" y="1178"/>
            <a:chExt cx="2700" cy="2253"/>
          </a:xfrm>
        </p:grpSpPr>
        <p:sp>
          <p:nvSpPr>
            <p:cNvPr id="76812" name="Rectangle 4"/>
            <p:cNvSpPr>
              <a:spLocks noChangeArrowheads="1"/>
            </p:cNvSpPr>
            <p:nvPr/>
          </p:nvSpPr>
          <p:spPr bwMode="auto">
            <a:xfrm>
              <a:off x="1126" y="2762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3" name="Rectangle 5"/>
            <p:cNvSpPr>
              <a:spLocks noChangeArrowheads="1"/>
            </p:cNvSpPr>
            <p:nvPr/>
          </p:nvSpPr>
          <p:spPr bwMode="auto">
            <a:xfrm>
              <a:off x="1126" y="2618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4" name="Rectangle 6"/>
            <p:cNvSpPr>
              <a:spLocks noChangeArrowheads="1"/>
            </p:cNvSpPr>
            <p:nvPr/>
          </p:nvSpPr>
          <p:spPr bwMode="auto">
            <a:xfrm>
              <a:off x="1126" y="2474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5" name="Rectangle 7"/>
            <p:cNvSpPr>
              <a:spLocks noChangeArrowheads="1"/>
            </p:cNvSpPr>
            <p:nvPr/>
          </p:nvSpPr>
          <p:spPr bwMode="auto">
            <a:xfrm>
              <a:off x="1126" y="2330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6" name="Rectangle 8"/>
            <p:cNvSpPr>
              <a:spLocks noChangeArrowheads="1"/>
            </p:cNvSpPr>
            <p:nvPr/>
          </p:nvSpPr>
          <p:spPr bwMode="auto">
            <a:xfrm>
              <a:off x="1126" y="2186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7" name="Rectangle 9"/>
            <p:cNvSpPr>
              <a:spLocks noChangeArrowheads="1"/>
            </p:cNvSpPr>
            <p:nvPr/>
          </p:nvSpPr>
          <p:spPr bwMode="auto">
            <a:xfrm>
              <a:off x="1126" y="2042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8" name="Rectangle 10"/>
            <p:cNvSpPr>
              <a:spLocks noChangeArrowheads="1"/>
            </p:cNvSpPr>
            <p:nvPr/>
          </p:nvSpPr>
          <p:spPr bwMode="auto">
            <a:xfrm>
              <a:off x="1126" y="1898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9" name="Rectangle 11"/>
            <p:cNvSpPr>
              <a:spLocks noChangeArrowheads="1"/>
            </p:cNvSpPr>
            <p:nvPr/>
          </p:nvSpPr>
          <p:spPr bwMode="auto">
            <a:xfrm>
              <a:off x="1126" y="1754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0" name="Rectangle 12"/>
            <p:cNvSpPr>
              <a:spLocks noChangeArrowheads="1"/>
            </p:cNvSpPr>
            <p:nvPr/>
          </p:nvSpPr>
          <p:spPr bwMode="auto">
            <a:xfrm>
              <a:off x="1318" y="1754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1" name="Rectangle 13"/>
            <p:cNvSpPr>
              <a:spLocks noChangeArrowheads="1"/>
            </p:cNvSpPr>
            <p:nvPr/>
          </p:nvSpPr>
          <p:spPr bwMode="auto">
            <a:xfrm>
              <a:off x="1510" y="1754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2" name="Rectangle 14"/>
            <p:cNvSpPr>
              <a:spLocks noChangeArrowheads="1"/>
            </p:cNvSpPr>
            <p:nvPr/>
          </p:nvSpPr>
          <p:spPr bwMode="auto">
            <a:xfrm>
              <a:off x="1702" y="1754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3" name="Rectangle 15"/>
            <p:cNvSpPr>
              <a:spLocks noChangeArrowheads="1"/>
            </p:cNvSpPr>
            <p:nvPr/>
          </p:nvSpPr>
          <p:spPr bwMode="auto">
            <a:xfrm>
              <a:off x="1894" y="1754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4" name="Rectangle 16"/>
            <p:cNvSpPr>
              <a:spLocks noChangeArrowheads="1"/>
            </p:cNvSpPr>
            <p:nvPr/>
          </p:nvSpPr>
          <p:spPr bwMode="auto">
            <a:xfrm>
              <a:off x="2086" y="1754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5" name="Rectangle 17"/>
            <p:cNvSpPr>
              <a:spLocks noChangeArrowheads="1"/>
            </p:cNvSpPr>
            <p:nvPr/>
          </p:nvSpPr>
          <p:spPr bwMode="auto">
            <a:xfrm>
              <a:off x="2278" y="1754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6" name="Rectangle 18"/>
            <p:cNvSpPr>
              <a:spLocks noChangeArrowheads="1"/>
            </p:cNvSpPr>
            <p:nvPr/>
          </p:nvSpPr>
          <p:spPr bwMode="auto">
            <a:xfrm>
              <a:off x="2470" y="1754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7" name="Rectangle 19"/>
            <p:cNvSpPr>
              <a:spLocks noChangeArrowheads="1"/>
            </p:cNvSpPr>
            <p:nvPr/>
          </p:nvSpPr>
          <p:spPr bwMode="auto">
            <a:xfrm>
              <a:off x="2662" y="1658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8" name="Rectangle 20"/>
            <p:cNvSpPr>
              <a:spLocks noChangeArrowheads="1"/>
            </p:cNvSpPr>
            <p:nvPr/>
          </p:nvSpPr>
          <p:spPr bwMode="auto">
            <a:xfrm>
              <a:off x="2854" y="1562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9" name="Rectangle 21"/>
            <p:cNvSpPr>
              <a:spLocks noChangeArrowheads="1"/>
            </p:cNvSpPr>
            <p:nvPr/>
          </p:nvSpPr>
          <p:spPr bwMode="auto">
            <a:xfrm>
              <a:off x="3046" y="1466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30" name="Rectangle 22"/>
            <p:cNvSpPr>
              <a:spLocks noChangeArrowheads="1"/>
            </p:cNvSpPr>
            <p:nvPr/>
          </p:nvSpPr>
          <p:spPr bwMode="auto">
            <a:xfrm>
              <a:off x="3238" y="1370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31" name="Rectangle 23"/>
            <p:cNvSpPr>
              <a:spLocks noChangeArrowheads="1"/>
            </p:cNvSpPr>
            <p:nvPr/>
          </p:nvSpPr>
          <p:spPr bwMode="auto">
            <a:xfrm>
              <a:off x="3430" y="1274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32" name="Rectangle 24"/>
            <p:cNvSpPr>
              <a:spLocks noChangeArrowheads="1"/>
            </p:cNvSpPr>
            <p:nvPr/>
          </p:nvSpPr>
          <p:spPr bwMode="auto">
            <a:xfrm>
              <a:off x="3622" y="1178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6833" name="Picture 25" descr="spide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53" t="25999" r="32353" b="31334"/>
            <a:stretch>
              <a:fillRect/>
            </a:stretch>
          </p:blipFill>
          <p:spPr bwMode="auto">
            <a:xfrm>
              <a:off x="1066" y="2976"/>
              <a:ext cx="262" cy="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34" name="Line 26"/>
            <p:cNvSpPr>
              <a:spLocks noChangeShapeType="1"/>
            </p:cNvSpPr>
            <p:nvPr/>
          </p:nvSpPr>
          <p:spPr bwMode="auto">
            <a:xfrm flipV="1">
              <a:off x="1174" y="2234"/>
              <a:ext cx="0" cy="43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6835" name="Line 27"/>
            <p:cNvSpPr>
              <a:spLocks noChangeShapeType="1"/>
            </p:cNvSpPr>
            <p:nvPr/>
          </p:nvSpPr>
          <p:spPr bwMode="auto">
            <a:xfrm flipV="1">
              <a:off x="1174" y="1802"/>
              <a:ext cx="240" cy="28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6836" name="Line 29"/>
            <p:cNvSpPr>
              <a:spLocks noChangeShapeType="1"/>
            </p:cNvSpPr>
            <p:nvPr/>
          </p:nvSpPr>
          <p:spPr bwMode="auto">
            <a:xfrm flipV="1">
              <a:off x="1222" y="2522"/>
              <a:ext cx="0" cy="144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6837" name="Line 30"/>
            <p:cNvSpPr>
              <a:spLocks noChangeShapeType="1"/>
            </p:cNvSpPr>
            <p:nvPr/>
          </p:nvSpPr>
          <p:spPr bwMode="auto">
            <a:xfrm flipV="1">
              <a:off x="1174" y="1946"/>
              <a:ext cx="0" cy="144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6838" name="Line 34"/>
            <p:cNvSpPr>
              <a:spLocks noChangeShapeType="1"/>
            </p:cNvSpPr>
            <p:nvPr/>
          </p:nvSpPr>
          <p:spPr bwMode="auto">
            <a:xfrm flipV="1">
              <a:off x="1174" y="1802"/>
              <a:ext cx="1200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6839" name="Line 35"/>
            <p:cNvSpPr>
              <a:spLocks noChangeShapeType="1"/>
            </p:cNvSpPr>
            <p:nvPr/>
          </p:nvSpPr>
          <p:spPr bwMode="auto">
            <a:xfrm flipV="1">
              <a:off x="1174" y="1802"/>
              <a:ext cx="816" cy="288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76811" name="Text Box 38"/>
          <p:cNvSpPr txBox="1">
            <a:spLocks noChangeArrowheads="1"/>
          </p:cNvSpPr>
          <p:nvPr/>
        </p:nvSpPr>
        <p:spPr bwMode="auto">
          <a:xfrm>
            <a:off x="5364163" y="630872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Linda Shapiro, U of Washington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7782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78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122E046-115C-4A5F-B706-32AFDACB9713}" type="slidenum">
              <a:rPr lang="en-US" sz="1200" smtClean="0">
                <a:solidFill>
                  <a:srgbClr val="003366"/>
                </a:solidFill>
              </a:rPr>
              <a:pPr/>
              <a:t>62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78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tracking: ORT Toolkit</a:t>
            </a:r>
          </a:p>
        </p:txBody>
      </p:sp>
      <p:sp>
        <p:nvSpPr>
          <p:cNvPr id="778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50403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The parameters are the length of the spider and the number of pixels per step.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These parameters can be changed to allow for less sensitivity, so that we get longer line segments.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The algorithm has a final phase in which adjacent segments whose angle differs by less than a given threshold are joined.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Advantages: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Works on pixel chains of arbitrary complexity.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Can be implemented in parallel.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No assumptions and parameters are well understood.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7885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88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7DEA645-E64E-41C0-AE0F-6AEAF7A70BC9}" type="slidenum">
              <a:rPr lang="en-US" sz="1200" smtClean="0">
                <a:solidFill>
                  <a:srgbClr val="003366"/>
                </a:solidFill>
              </a:rPr>
              <a:pPr/>
              <a:t>63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88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building detection</a:t>
            </a:r>
          </a:p>
        </p:txBody>
      </p:sp>
      <p:pic>
        <p:nvPicPr>
          <p:cNvPr id="7885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3" t="12727" r="17273" b="22350"/>
          <a:stretch>
            <a:fillRect/>
          </a:stretch>
        </p:blipFill>
        <p:spPr bwMode="auto">
          <a:xfrm>
            <a:off x="1447800" y="1341438"/>
            <a:ext cx="6248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5" name="Text Box 6"/>
          <p:cNvSpPr txBox="1">
            <a:spLocks noChangeArrowheads="1"/>
          </p:cNvSpPr>
          <p:nvPr/>
        </p:nvSpPr>
        <p:spPr bwMode="auto">
          <a:xfrm>
            <a:off x="5003800" y="6092825"/>
            <a:ext cx="33861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>
                <a:solidFill>
                  <a:srgbClr val="003366"/>
                </a:solidFill>
              </a:rPr>
              <a:t>by Yi Li @ University of Washington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7987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987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1909D76-EB0E-4FF8-BB85-6F1DC1367B32}" type="slidenum">
              <a:rPr lang="en-US" sz="1200" smtClean="0">
                <a:solidFill>
                  <a:srgbClr val="003366"/>
                </a:solidFill>
              </a:rPr>
              <a:pPr/>
              <a:t>64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98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building detection</a:t>
            </a:r>
          </a:p>
        </p:txBody>
      </p:sp>
      <p:pic>
        <p:nvPicPr>
          <p:cNvPr id="798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5" t="9091" r="21364" b="26108"/>
          <a:stretch>
            <a:fillRect/>
          </a:stretch>
        </p:blipFill>
        <p:spPr bwMode="auto">
          <a:xfrm>
            <a:off x="1295400" y="1341438"/>
            <a:ext cx="65532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089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09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6CB0A9D-8A90-41A9-A8F7-95B6A4AD48F0}" type="slidenum">
              <a:rPr lang="en-US" sz="1200" smtClean="0">
                <a:solidFill>
                  <a:srgbClr val="003366"/>
                </a:solidFill>
              </a:rPr>
              <a:pPr/>
              <a:t>65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09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extraction</a:t>
            </a:r>
          </a:p>
        </p:txBody>
      </p:sp>
      <p:pic>
        <p:nvPicPr>
          <p:cNvPr id="809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1268413"/>
            <a:ext cx="8816975" cy="524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3" name="Text Box 5"/>
          <p:cNvSpPr txBox="1">
            <a:spLocks noChangeArrowheads="1"/>
          </p:cNvSpPr>
          <p:nvPr/>
        </p:nvSpPr>
        <p:spPr bwMode="auto">
          <a:xfrm>
            <a:off x="5435600" y="1341438"/>
            <a:ext cx="325278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>
                <a:solidFill>
                  <a:srgbClr val="003366"/>
                </a:solidFill>
              </a:rPr>
              <a:t>by Serkan Kiranyaz</a:t>
            </a:r>
            <a:br>
              <a:rPr lang="en-US">
                <a:solidFill>
                  <a:srgbClr val="003366"/>
                </a:solidFill>
              </a:rPr>
            </a:br>
            <a:r>
              <a:rPr lang="en-US">
                <a:solidFill>
                  <a:srgbClr val="003366"/>
                </a:solidFill>
              </a:rPr>
              <a:t>Tampere University of Technology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192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19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E5B1A97-B4D8-4B6A-A7C2-0E88217ADBD3}" type="slidenum">
              <a:rPr lang="en-US" sz="1200" smtClean="0">
                <a:solidFill>
                  <a:srgbClr val="003366"/>
                </a:solidFill>
              </a:rPr>
              <a:pPr/>
              <a:t>66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19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extraction</a:t>
            </a:r>
          </a:p>
        </p:txBody>
      </p:sp>
      <p:pic>
        <p:nvPicPr>
          <p:cNvPr id="819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68413"/>
            <a:ext cx="4083050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8413"/>
            <a:ext cx="4464050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138613"/>
            <a:ext cx="3632200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294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29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161FBB4-0CBE-4C75-8A8C-E0FA79F56A0C}" type="slidenum">
              <a:rPr lang="en-US" sz="1200" smtClean="0">
                <a:solidFill>
                  <a:srgbClr val="003366"/>
                </a:solidFill>
              </a:rPr>
              <a:pPr/>
              <a:t>67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29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extraction</a:t>
            </a:r>
          </a:p>
        </p:txBody>
      </p:sp>
      <p:pic>
        <p:nvPicPr>
          <p:cNvPr id="829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268413"/>
            <a:ext cx="7989887" cy="519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397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397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3511C19-4B65-4677-9863-43F40402A761}" type="slidenum">
              <a:rPr lang="en-US" sz="1200" smtClean="0">
                <a:solidFill>
                  <a:srgbClr val="003366"/>
                </a:solidFill>
              </a:rPr>
              <a:pPr/>
              <a:t>68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39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extraction</a:t>
            </a:r>
          </a:p>
        </p:txBody>
      </p:sp>
      <p:pic>
        <p:nvPicPr>
          <p:cNvPr id="839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1"/>
          <a:stretch>
            <a:fillRect/>
          </a:stretch>
        </p:blipFill>
        <p:spPr bwMode="auto">
          <a:xfrm>
            <a:off x="34925" y="1268413"/>
            <a:ext cx="447357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0"/>
          <a:stretch>
            <a:fillRect/>
          </a:stretch>
        </p:blipFill>
        <p:spPr bwMode="auto">
          <a:xfrm>
            <a:off x="4572000" y="1268413"/>
            <a:ext cx="4468813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49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49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60E2CB4-EFE6-4022-8617-D58ED0122464}" type="slidenum">
              <a:rPr lang="en-US" sz="1200" smtClean="0">
                <a:solidFill>
                  <a:srgbClr val="003366"/>
                </a:solidFill>
              </a:rPr>
              <a:pPr/>
              <a:t>69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49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recognition</a:t>
            </a:r>
          </a:p>
        </p:txBody>
      </p:sp>
      <p:sp>
        <p:nvSpPr>
          <p:cNvPr id="849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Mauro Costa’s dissertation at the University of Washington for recognizing 3D objects having planar, cylindrical, and threaded surfaces:</a:t>
            </a:r>
          </a:p>
          <a:p>
            <a:pPr lvl="1" eaLnBrk="1" hangingPunct="1"/>
            <a:r>
              <a:rPr lang="en-US" smtClean="0"/>
              <a:t>Detects edges from two intensity images.</a:t>
            </a:r>
          </a:p>
          <a:p>
            <a:pPr lvl="1" eaLnBrk="1" hangingPunct="1"/>
            <a:r>
              <a:rPr lang="en-US" smtClean="0"/>
              <a:t>From the edge image, finds a set of high-level features and their relationships.</a:t>
            </a:r>
          </a:p>
          <a:p>
            <a:pPr lvl="1" eaLnBrk="1" hangingPunct="1"/>
            <a:r>
              <a:rPr lang="en-US" smtClean="0"/>
              <a:t>Hypothesizes a 3D model using relational indexing.</a:t>
            </a:r>
          </a:p>
          <a:p>
            <a:pPr lvl="1" eaLnBrk="1" hangingPunct="1"/>
            <a:r>
              <a:rPr lang="en-US" smtClean="0"/>
              <a:t>Estimates the pose of the object using point pairs, line segment pairs, and ellipse/circle pairs.</a:t>
            </a:r>
          </a:p>
          <a:p>
            <a:pPr lvl="1" eaLnBrk="1" hangingPunct="1"/>
            <a:r>
              <a:rPr lang="en-US" smtClean="0"/>
              <a:t>Verifies the model after projecting to 2D.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1843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843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43D7B12-9820-4CBE-A9B1-0E2205C36D9D}" type="slidenum">
              <a:rPr lang="en-US" sz="1200" smtClean="0">
                <a:solidFill>
                  <a:srgbClr val="003366"/>
                </a:solidFill>
              </a:rPr>
              <a:pPr/>
              <a:t>7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843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for 2D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5292725" y="6165850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Gonzales and Woods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789363"/>
            <a:ext cx="4897437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5373688"/>
            <a:ext cx="4319588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68413"/>
            <a:ext cx="2570163" cy="516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1341438"/>
            <a:ext cx="105251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601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60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374BE34-D063-4410-8B78-7FB66CB1BE5E}" type="slidenum">
              <a:rPr lang="en-US" sz="1200" smtClean="0">
                <a:solidFill>
                  <a:srgbClr val="003366"/>
                </a:solidFill>
              </a:rPr>
              <a:pPr/>
              <a:t>70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60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recognition</a:t>
            </a:r>
          </a:p>
        </p:txBody>
      </p:sp>
      <p:pic>
        <p:nvPicPr>
          <p:cNvPr id="860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1268413"/>
            <a:ext cx="6026150" cy="467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3" name="Rectangle 4"/>
          <p:cNvSpPr>
            <a:spLocks noChangeArrowheads="1"/>
          </p:cNvSpPr>
          <p:nvPr/>
        </p:nvSpPr>
        <p:spPr bwMode="auto">
          <a:xfrm>
            <a:off x="390525" y="6021388"/>
            <a:ext cx="8362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3366"/>
                </a:solidFill>
              </a:rPr>
              <a:t>Example scenes used. The labels “left” and “right” indicate the direction of the light source.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7043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74DF064-A51B-4289-BB95-185AC82AB244}" type="slidenum">
              <a:rPr lang="en-US" sz="1200" smtClean="0">
                <a:solidFill>
                  <a:srgbClr val="003366"/>
                </a:solidFill>
              </a:rPr>
              <a:pPr/>
              <a:t>71</a:t>
            </a:fld>
            <a:endParaRPr lang="en-US" sz="1200" smtClean="0">
              <a:solidFill>
                <a:srgbClr val="003366"/>
              </a:solidFill>
            </a:endParaRPr>
          </a:p>
        </p:txBody>
      </p:sp>
      <p:pic>
        <p:nvPicPr>
          <p:cNvPr id="8704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0"/>
            <a:ext cx="5238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806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80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5AF500B-38B0-43B8-9AB9-7AF0E37F6C91}" type="slidenum">
              <a:rPr lang="en-US" sz="1200" smtClean="0">
                <a:solidFill>
                  <a:srgbClr val="003366"/>
                </a:solidFill>
              </a:rPr>
              <a:pPr/>
              <a:t>72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80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recognition</a:t>
            </a:r>
          </a:p>
        </p:txBody>
      </p:sp>
      <p:pic>
        <p:nvPicPr>
          <p:cNvPr id="880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484313"/>
            <a:ext cx="4441825" cy="469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313"/>
            <a:ext cx="4443413" cy="350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909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909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E9D145D-C8F9-4C29-B70B-67A662529ED4}" type="slidenum">
              <a:rPr lang="en-US" sz="1200" smtClean="0">
                <a:solidFill>
                  <a:srgbClr val="003366"/>
                </a:solidFill>
              </a:rPr>
              <a:pPr/>
              <a:t>73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90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recognition</a:t>
            </a:r>
          </a:p>
        </p:txBody>
      </p:sp>
      <p:pic>
        <p:nvPicPr>
          <p:cNvPr id="8909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1268413"/>
            <a:ext cx="4471987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25" y="4521200"/>
            <a:ext cx="4500563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9011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9011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CB5B162-D21F-4FF8-9A3E-95CEC91A52C2}" type="slidenum">
              <a:rPr lang="en-US" sz="1200" smtClean="0">
                <a:solidFill>
                  <a:srgbClr val="003366"/>
                </a:solidFill>
              </a:rPr>
              <a:pPr/>
              <a:t>74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901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recognition</a:t>
            </a:r>
          </a:p>
        </p:txBody>
      </p:sp>
      <p:pic>
        <p:nvPicPr>
          <p:cNvPr id="901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4" t="25908" r="29736" b="35994"/>
          <a:stretch>
            <a:fillRect/>
          </a:stretch>
        </p:blipFill>
        <p:spPr bwMode="auto">
          <a:xfrm>
            <a:off x="3132138" y="1341438"/>
            <a:ext cx="374491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pSp>
        <p:nvGrpSpPr>
          <p:cNvPr id="90119" name="Group 4"/>
          <p:cNvGrpSpPr>
            <a:grpSpLocks/>
          </p:cNvGrpSpPr>
          <p:nvPr/>
        </p:nvGrpSpPr>
        <p:grpSpPr bwMode="auto">
          <a:xfrm>
            <a:off x="684213" y="3068638"/>
            <a:ext cx="3641725" cy="3273425"/>
            <a:chOff x="240" y="1488"/>
            <a:chExt cx="2294" cy="2062"/>
          </a:xfrm>
        </p:grpSpPr>
        <p:sp>
          <p:nvSpPr>
            <p:cNvPr id="90136" name="Text Box 5"/>
            <p:cNvSpPr txBox="1">
              <a:spLocks noChangeArrowheads="1"/>
            </p:cNvSpPr>
            <p:nvPr/>
          </p:nvSpPr>
          <p:spPr bwMode="auto">
            <a:xfrm>
              <a:off x="240" y="1488"/>
              <a:ext cx="960" cy="52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en-US" sz="2400">
                  <a:latin typeface="Times New Roman" pitchFamily="18" charset="0"/>
                </a:rPr>
                <a:t>1 coaxials-</a:t>
              </a:r>
            </a:p>
            <a:p>
              <a:pPr algn="ctr" eaLnBrk="1" hangingPunct="1"/>
              <a:r>
                <a:rPr lang="en-US" sz="2400">
                  <a:latin typeface="Times New Roman" pitchFamily="18" charset="0"/>
                </a:rPr>
                <a:t>multi</a:t>
              </a:r>
            </a:p>
          </p:txBody>
        </p:sp>
        <p:sp>
          <p:nvSpPr>
            <p:cNvPr id="90137" name="Text Box 6"/>
            <p:cNvSpPr txBox="1">
              <a:spLocks noChangeArrowheads="1"/>
            </p:cNvSpPr>
            <p:nvPr/>
          </p:nvSpPr>
          <p:spPr bwMode="auto">
            <a:xfrm>
              <a:off x="240" y="3024"/>
              <a:ext cx="842" cy="52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400">
                  <a:latin typeface="Times New Roman" pitchFamily="18" charset="0"/>
                </a:rPr>
                <a:t>3 parallel</a:t>
              </a:r>
            </a:p>
            <a:p>
              <a:pPr eaLnBrk="1" hangingPunct="1"/>
              <a:r>
                <a:rPr lang="en-US" sz="2400">
                  <a:latin typeface="Times New Roman" pitchFamily="18" charset="0"/>
                </a:rPr>
                <a:t>lines</a:t>
              </a:r>
            </a:p>
          </p:txBody>
        </p:sp>
        <p:sp>
          <p:nvSpPr>
            <p:cNvPr id="90138" name="Text Box 7"/>
            <p:cNvSpPr txBox="1">
              <a:spLocks noChangeArrowheads="1"/>
            </p:cNvSpPr>
            <p:nvPr/>
          </p:nvSpPr>
          <p:spPr bwMode="auto">
            <a:xfrm>
              <a:off x="1766" y="2330"/>
              <a:ext cx="768" cy="2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400">
                  <a:latin typeface="Times New Roman" pitchFamily="18" charset="0"/>
                </a:rPr>
                <a:t>2 ellipse</a:t>
              </a:r>
            </a:p>
          </p:txBody>
        </p:sp>
        <p:sp>
          <p:nvSpPr>
            <p:cNvPr id="90139" name="Line 8"/>
            <p:cNvSpPr>
              <a:spLocks noChangeShapeType="1"/>
            </p:cNvSpPr>
            <p:nvPr/>
          </p:nvSpPr>
          <p:spPr bwMode="auto">
            <a:xfrm flipH="1" flipV="1">
              <a:off x="1056" y="1824"/>
              <a:ext cx="864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0140" name="Line 9"/>
            <p:cNvSpPr>
              <a:spLocks noChangeShapeType="1"/>
            </p:cNvSpPr>
            <p:nvPr/>
          </p:nvSpPr>
          <p:spPr bwMode="auto">
            <a:xfrm flipV="1">
              <a:off x="576" y="2016"/>
              <a:ext cx="0" cy="10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0141" name="Line 10"/>
            <p:cNvSpPr>
              <a:spLocks noChangeShapeType="1"/>
            </p:cNvSpPr>
            <p:nvPr/>
          </p:nvSpPr>
          <p:spPr bwMode="auto">
            <a:xfrm flipV="1">
              <a:off x="1104" y="2640"/>
              <a:ext cx="720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0142" name="Line 11"/>
            <p:cNvSpPr>
              <a:spLocks noChangeShapeType="1"/>
            </p:cNvSpPr>
            <p:nvPr/>
          </p:nvSpPr>
          <p:spPr bwMode="auto">
            <a:xfrm flipH="1">
              <a:off x="1104" y="2640"/>
              <a:ext cx="1008" cy="5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0143" name="Text Box 12"/>
            <p:cNvSpPr txBox="1">
              <a:spLocks noChangeArrowheads="1"/>
            </p:cNvSpPr>
            <p:nvPr/>
          </p:nvSpPr>
          <p:spPr bwMode="auto">
            <a:xfrm>
              <a:off x="576" y="2208"/>
              <a:ext cx="6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6600"/>
                  </a:solidFill>
                  <a:latin typeface="Times New Roman" pitchFamily="18" charset="0"/>
                </a:rPr>
                <a:t>e</a:t>
              </a:r>
              <a:r>
                <a:rPr lang="en-US" sz="1800">
                  <a:latin typeface="Times New Roman" pitchFamily="18" charset="0"/>
                </a:rPr>
                <a:t>ncloses</a:t>
              </a:r>
            </a:p>
          </p:txBody>
        </p:sp>
        <p:sp>
          <p:nvSpPr>
            <p:cNvPr id="90144" name="Text Box 13"/>
            <p:cNvSpPr txBox="1">
              <a:spLocks noChangeArrowheads="1"/>
            </p:cNvSpPr>
            <p:nvPr/>
          </p:nvSpPr>
          <p:spPr bwMode="auto">
            <a:xfrm>
              <a:off x="1334" y="1752"/>
              <a:ext cx="6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6600"/>
                  </a:solidFill>
                  <a:latin typeface="Times New Roman" pitchFamily="18" charset="0"/>
                </a:rPr>
                <a:t>e</a:t>
              </a:r>
              <a:r>
                <a:rPr lang="en-US" sz="1800">
                  <a:latin typeface="Times New Roman" pitchFamily="18" charset="0"/>
                </a:rPr>
                <a:t>ncloses</a:t>
              </a: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90145" name="Text Box 14"/>
            <p:cNvSpPr txBox="1">
              <a:spLocks noChangeArrowheads="1"/>
            </p:cNvSpPr>
            <p:nvPr/>
          </p:nvSpPr>
          <p:spPr bwMode="auto">
            <a:xfrm>
              <a:off x="912" y="2640"/>
              <a:ext cx="604" cy="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6600"/>
                  </a:solidFill>
                  <a:latin typeface="Times New Roman" pitchFamily="18" charset="0"/>
                </a:rPr>
                <a:t>e</a:t>
              </a:r>
              <a:r>
                <a:rPr lang="en-US" sz="1800">
                  <a:latin typeface="Times New Roman" pitchFamily="18" charset="0"/>
                </a:rPr>
                <a:t>ncloses</a:t>
              </a:r>
            </a:p>
            <a:p>
              <a:pPr eaLnBrk="1" hangingPunct="1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90146" name="Text Box 15"/>
            <p:cNvSpPr txBox="1">
              <a:spLocks noChangeArrowheads="1"/>
            </p:cNvSpPr>
            <p:nvPr/>
          </p:nvSpPr>
          <p:spPr bwMode="auto">
            <a:xfrm>
              <a:off x="1238" y="3096"/>
              <a:ext cx="5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6600"/>
                  </a:solidFill>
                  <a:latin typeface="Times New Roman" pitchFamily="18" charset="0"/>
                </a:rPr>
                <a:t>c</a:t>
              </a:r>
              <a:r>
                <a:rPr lang="en-US" sz="1800">
                  <a:latin typeface="Times New Roman" pitchFamily="18" charset="0"/>
                </a:rPr>
                <a:t>oaxial</a:t>
              </a:r>
            </a:p>
          </p:txBody>
        </p:sp>
      </p:grpSp>
      <p:grpSp>
        <p:nvGrpSpPr>
          <p:cNvPr id="90120" name="Group 16"/>
          <p:cNvGrpSpPr>
            <a:grpSpLocks/>
          </p:cNvGrpSpPr>
          <p:nvPr/>
        </p:nvGrpSpPr>
        <p:grpSpPr bwMode="auto">
          <a:xfrm>
            <a:off x="5119688" y="3716338"/>
            <a:ext cx="2765425" cy="2282825"/>
            <a:chOff x="3264" y="1802"/>
            <a:chExt cx="1742" cy="1438"/>
          </a:xfrm>
        </p:grpSpPr>
        <p:sp>
          <p:nvSpPr>
            <p:cNvPr id="90122" name="Text Box 17"/>
            <p:cNvSpPr txBox="1">
              <a:spLocks noChangeArrowheads="1"/>
            </p:cNvSpPr>
            <p:nvPr/>
          </p:nvSpPr>
          <p:spPr bwMode="auto">
            <a:xfrm>
              <a:off x="3302" y="1802"/>
              <a:ext cx="1652" cy="1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400">
                  <a:latin typeface="Times New Roman" pitchFamily="18" charset="0"/>
                </a:rPr>
                <a:t>1        1        2       3</a:t>
              </a:r>
            </a:p>
            <a:p>
              <a:pPr eaLnBrk="1" hangingPunct="1"/>
              <a:endParaRPr lang="en-US" sz="2400">
                <a:latin typeface="Times New Roman" pitchFamily="18" charset="0"/>
              </a:endParaRPr>
            </a:p>
            <a:p>
              <a:pPr eaLnBrk="1" hangingPunct="1"/>
              <a:endParaRPr lang="en-US" sz="2400">
                <a:latin typeface="Times New Roman" pitchFamily="18" charset="0"/>
              </a:endParaRPr>
            </a:p>
            <a:p>
              <a:pPr eaLnBrk="1" hangingPunct="1"/>
              <a:endParaRPr lang="en-US" sz="2400">
                <a:latin typeface="Times New Roman" pitchFamily="18" charset="0"/>
              </a:endParaRPr>
            </a:p>
            <a:p>
              <a:pPr eaLnBrk="1" hangingPunct="1"/>
              <a:endParaRPr lang="en-US" sz="2400">
                <a:latin typeface="Times New Roman" pitchFamily="18" charset="0"/>
              </a:endParaRPr>
            </a:p>
            <a:p>
              <a:pPr eaLnBrk="1" hangingPunct="1"/>
              <a:r>
                <a:rPr lang="en-US" sz="2400">
                  <a:latin typeface="Times New Roman" pitchFamily="18" charset="0"/>
                </a:rPr>
                <a:t>2        3        3       2 </a:t>
              </a:r>
            </a:p>
          </p:txBody>
        </p:sp>
        <p:sp>
          <p:nvSpPr>
            <p:cNvPr id="90123" name="Oval 18"/>
            <p:cNvSpPr>
              <a:spLocks noChangeArrowheads="1"/>
            </p:cNvSpPr>
            <p:nvPr/>
          </p:nvSpPr>
          <p:spPr bwMode="auto">
            <a:xfrm>
              <a:off x="3264" y="1824"/>
              <a:ext cx="240" cy="2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4" name="Oval 19"/>
            <p:cNvSpPr>
              <a:spLocks noChangeArrowheads="1"/>
            </p:cNvSpPr>
            <p:nvPr/>
          </p:nvSpPr>
          <p:spPr bwMode="auto">
            <a:xfrm>
              <a:off x="3744" y="1824"/>
              <a:ext cx="240" cy="2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5" name="Oval 20"/>
            <p:cNvSpPr>
              <a:spLocks noChangeArrowheads="1"/>
            </p:cNvSpPr>
            <p:nvPr/>
          </p:nvSpPr>
          <p:spPr bwMode="auto">
            <a:xfrm>
              <a:off x="4224" y="1824"/>
              <a:ext cx="240" cy="2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6" name="Oval 21"/>
            <p:cNvSpPr>
              <a:spLocks noChangeArrowheads="1"/>
            </p:cNvSpPr>
            <p:nvPr/>
          </p:nvSpPr>
          <p:spPr bwMode="auto">
            <a:xfrm>
              <a:off x="4704" y="1824"/>
              <a:ext cx="240" cy="2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7" name="Oval 22"/>
            <p:cNvSpPr>
              <a:spLocks noChangeArrowheads="1"/>
            </p:cNvSpPr>
            <p:nvPr/>
          </p:nvSpPr>
          <p:spPr bwMode="auto">
            <a:xfrm>
              <a:off x="4656" y="2976"/>
              <a:ext cx="240" cy="2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8" name="Oval 23"/>
            <p:cNvSpPr>
              <a:spLocks noChangeArrowheads="1"/>
            </p:cNvSpPr>
            <p:nvPr/>
          </p:nvSpPr>
          <p:spPr bwMode="auto">
            <a:xfrm>
              <a:off x="4224" y="2976"/>
              <a:ext cx="240" cy="2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9" name="Oval 24"/>
            <p:cNvSpPr>
              <a:spLocks noChangeArrowheads="1"/>
            </p:cNvSpPr>
            <p:nvPr/>
          </p:nvSpPr>
          <p:spPr bwMode="auto">
            <a:xfrm>
              <a:off x="3792" y="2976"/>
              <a:ext cx="240" cy="2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0" name="Oval 25"/>
            <p:cNvSpPr>
              <a:spLocks noChangeArrowheads="1"/>
            </p:cNvSpPr>
            <p:nvPr/>
          </p:nvSpPr>
          <p:spPr bwMode="auto">
            <a:xfrm>
              <a:off x="3312" y="2976"/>
              <a:ext cx="240" cy="2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1" name="Line 26"/>
            <p:cNvSpPr>
              <a:spLocks noChangeShapeType="1"/>
            </p:cNvSpPr>
            <p:nvPr/>
          </p:nvSpPr>
          <p:spPr bwMode="auto">
            <a:xfrm>
              <a:off x="3408" y="2064"/>
              <a:ext cx="0" cy="9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0132" name="Line 27"/>
            <p:cNvSpPr>
              <a:spLocks noChangeShapeType="1"/>
            </p:cNvSpPr>
            <p:nvPr/>
          </p:nvSpPr>
          <p:spPr bwMode="auto">
            <a:xfrm>
              <a:off x="3888" y="2064"/>
              <a:ext cx="0" cy="9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0133" name="Line 28"/>
            <p:cNvSpPr>
              <a:spLocks noChangeShapeType="1"/>
            </p:cNvSpPr>
            <p:nvPr/>
          </p:nvSpPr>
          <p:spPr bwMode="auto">
            <a:xfrm>
              <a:off x="4368" y="2064"/>
              <a:ext cx="0" cy="9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0134" name="Line 29"/>
            <p:cNvSpPr>
              <a:spLocks noChangeShapeType="1"/>
            </p:cNvSpPr>
            <p:nvPr/>
          </p:nvSpPr>
          <p:spPr bwMode="auto">
            <a:xfrm>
              <a:off x="4800" y="2064"/>
              <a:ext cx="0" cy="9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0135" name="Text Box 30"/>
            <p:cNvSpPr txBox="1">
              <a:spLocks noChangeArrowheads="1"/>
            </p:cNvSpPr>
            <p:nvPr/>
          </p:nvSpPr>
          <p:spPr bwMode="auto">
            <a:xfrm>
              <a:off x="3446" y="2472"/>
              <a:ext cx="15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6600"/>
                  </a:solidFill>
                  <a:latin typeface="Times New Roman" pitchFamily="18" charset="0"/>
                </a:rPr>
                <a:t>e          e            e           c</a:t>
              </a:r>
            </a:p>
          </p:txBody>
        </p:sp>
      </p:grpSp>
      <p:sp>
        <p:nvSpPr>
          <p:cNvPr id="90121" name="Text Box 31"/>
          <p:cNvSpPr txBox="1">
            <a:spLocks noChangeArrowheads="1"/>
          </p:cNvSpPr>
          <p:nvPr/>
        </p:nvSpPr>
        <p:spPr bwMode="auto">
          <a:xfrm>
            <a:off x="3095625" y="6021388"/>
            <a:ext cx="54371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800">
                <a:solidFill>
                  <a:srgbClr val="003366"/>
                </a:solidFill>
              </a:rPr>
              <a:t>Relationship graph and the corresponding 2-graphs.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91139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9114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7BE774E-7D99-408A-90F8-9BD35DF7922C}" type="slidenum">
              <a:rPr lang="en-US" sz="1200" smtClean="0">
                <a:solidFill>
                  <a:srgbClr val="003366"/>
                </a:solidFill>
              </a:rPr>
              <a:pPr/>
              <a:t>75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911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recognition</a:t>
            </a:r>
          </a:p>
        </p:txBody>
      </p:sp>
      <p:sp>
        <p:nvSpPr>
          <p:cNvPr id="91142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Learning phase: relational indexing by encoding each 2-graph and storing in a hash table.</a:t>
            </a:r>
          </a:p>
          <a:p>
            <a:pPr eaLnBrk="1" hangingPunct="1"/>
            <a:r>
              <a:rPr lang="en-US" smtClean="0"/>
              <a:t>Matching phase: voting by each 2-graph observed in the image.</a:t>
            </a:r>
          </a:p>
        </p:txBody>
      </p:sp>
      <p:pic>
        <p:nvPicPr>
          <p:cNvPr id="9114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5" t="22429" r="21927" b="28108"/>
          <a:stretch>
            <a:fillRect/>
          </a:stretch>
        </p:blipFill>
        <p:spPr bwMode="auto">
          <a:xfrm>
            <a:off x="4572000" y="1363663"/>
            <a:ext cx="4248150" cy="364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9216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921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A89AC1E-D01C-4653-B3FB-55CA53C7ACFE}" type="slidenum">
              <a:rPr lang="en-US" sz="1200" smtClean="0">
                <a:solidFill>
                  <a:srgbClr val="003366"/>
                </a:solidFill>
              </a:rPr>
              <a:pPr/>
              <a:t>76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921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recognition</a:t>
            </a:r>
          </a:p>
        </p:txBody>
      </p:sp>
      <p:pic>
        <p:nvPicPr>
          <p:cNvPr id="921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1" t="39534" r="18431" b="13519"/>
          <a:stretch>
            <a:fillRect/>
          </a:stretch>
        </p:blipFill>
        <p:spPr bwMode="auto">
          <a:xfrm>
            <a:off x="250825" y="1908175"/>
            <a:ext cx="5329238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92167" name="Rectangle 4"/>
          <p:cNvSpPr>
            <a:spLocks noChangeArrowheads="1"/>
          </p:cNvSpPr>
          <p:nvPr/>
        </p:nvSpPr>
        <p:spPr bwMode="auto">
          <a:xfrm>
            <a:off x="5651500" y="1917700"/>
            <a:ext cx="3168650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en-US" sz="1800">
                <a:solidFill>
                  <a:srgbClr val="003366"/>
                </a:solidFill>
              </a:rPr>
              <a:t>The matched features of the hypothesized object are used to determine its </a:t>
            </a:r>
            <a:r>
              <a:rPr lang="en-US" sz="1800" b="1">
                <a:solidFill>
                  <a:srgbClr val="003366"/>
                </a:solidFill>
              </a:rPr>
              <a:t>pose</a:t>
            </a:r>
            <a:r>
              <a:rPr lang="en-US" sz="1800">
                <a:solidFill>
                  <a:srgbClr val="003366"/>
                </a:solidFill>
              </a:rPr>
              <a:t>.</a:t>
            </a:r>
          </a:p>
          <a:p>
            <a:pPr marL="457200" indent="-457200">
              <a:buFontTx/>
              <a:buAutoNum type="arabicPeriod"/>
            </a:pPr>
            <a:r>
              <a:rPr lang="en-US" sz="1800">
                <a:solidFill>
                  <a:srgbClr val="003366"/>
                </a:solidFill>
              </a:rPr>
              <a:t>The </a:t>
            </a:r>
            <a:r>
              <a:rPr lang="en-US" sz="1800" b="1">
                <a:solidFill>
                  <a:srgbClr val="003366"/>
                </a:solidFill>
              </a:rPr>
              <a:t>3D mesh</a:t>
            </a:r>
            <a:r>
              <a:rPr lang="en-US" sz="1800">
                <a:solidFill>
                  <a:srgbClr val="003366"/>
                </a:solidFill>
              </a:rPr>
              <a:t> of the object is used to project all its features onto the image.</a:t>
            </a:r>
          </a:p>
          <a:p>
            <a:pPr marL="457200" indent="-457200">
              <a:buFontTx/>
              <a:buAutoNum type="arabicPeriod"/>
            </a:pPr>
            <a:r>
              <a:rPr lang="en-US" sz="1800">
                <a:solidFill>
                  <a:srgbClr val="003366"/>
                </a:solidFill>
              </a:rPr>
              <a:t>A </a:t>
            </a:r>
            <a:r>
              <a:rPr lang="en-US" sz="1800" b="1">
                <a:solidFill>
                  <a:srgbClr val="003366"/>
                </a:solidFill>
              </a:rPr>
              <a:t>verification procedure </a:t>
            </a:r>
            <a:r>
              <a:rPr lang="en-US" sz="1800">
                <a:solidFill>
                  <a:srgbClr val="003366"/>
                </a:solidFill>
              </a:rPr>
              <a:t>checks how well the object features line up with edges on the image.</a:t>
            </a:r>
          </a:p>
        </p:txBody>
      </p:sp>
      <p:sp>
        <p:nvSpPr>
          <p:cNvPr id="92168" name="Text Box 5"/>
          <p:cNvSpPr txBox="1">
            <a:spLocks noChangeArrowheads="1"/>
          </p:cNvSpPr>
          <p:nvPr/>
        </p:nvSpPr>
        <p:spPr bwMode="auto">
          <a:xfrm>
            <a:off x="684213" y="1484313"/>
            <a:ext cx="20081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Incorrect hypothesis</a:t>
            </a:r>
          </a:p>
        </p:txBody>
      </p:sp>
      <p:grpSp>
        <p:nvGrpSpPr>
          <p:cNvPr id="92169" name="Group 11"/>
          <p:cNvGrpSpPr>
            <a:grpSpLocks/>
          </p:cNvGrpSpPr>
          <p:nvPr/>
        </p:nvGrpSpPr>
        <p:grpSpPr bwMode="auto">
          <a:xfrm>
            <a:off x="466725" y="1700213"/>
            <a:ext cx="217488" cy="215900"/>
            <a:chOff x="294" y="1071"/>
            <a:chExt cx="137" cy="136"/>
          </a:xfrm>
        </p:grpSpPr>
        <p:sp>
          <p:nvSpPr>
            <p:cNvPr id="92170" name="Line 9"/>
            <p:cNvSpPr>
              <a:spLocks noChangeShapeType="1"/>
            </p:cNvSpPr>
            <p:nvPr/>
          </p:nvSpPr>
          <p:spPr bwMode="auto">
            <a:xfrm flipH="1">
              <a:off x="294" y="1071"/>
              <a:ext cx="0" cy="136"/>
            </a:xfrm>
            <a:prstGeom prst="line">
              <a:avLst/>
            </a:prstGeom>
            <a:noFill/>
            <a:ln w="9525">
              <a:solidFill>
                <a:srgbClr val="0033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171" name="Line 10"/>
            <p:cNvSpPr>
              <a:spLocks noChangeShapeType="1"/>
            </p:cNvSpPr>
            <p:nvPr/>
          </p:nvSpPr>
          <p:spPr bwMode="auto">
            <a:xfrm flipH="1">
              <a:off x="294" y="1071"/>
              <a:ext cx="137" cy="0"/>
            </a:xfrm>
            <a:prstGeom prst="line">
              <a:avLst/>
            </a:prstGeom>
            <a:noFill/>
            <a:ln w="9525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253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253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BDD61C0-235C-452D-A6FA-CCA9DE45F6DF}" type="slidenum">
              <a:rPr lang="en-US" sz="1200" smtClean="0">
                <a:solidFill>
                  <a:srgbClr val="003366"/>
                </a:solidFill>
              </a:rPr>
              <a:pPr/>
              <a:t>8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for 2D</a:t>
            </a:r>
          </a:p>
        </p:txBody>
      </p:sp>
      <p:pic>
        <p:nvPicPr>
          <p:cNvPr id="225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1341438"/>
            <a:ext cx="8402637" cy="478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2017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1536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©2017,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53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68C42AA-9421-4CCD-B190-9B3CF0F22A1A}" type="slidenum">
              <a:rPr lang="en-US" sz="1200" smtClean="0">
                <a:solidFill>
                  <a:srgbClr val="003366"/>
                </a:solidFill>
              </a:rPr>
              <a:pPr/>
              <a:t>9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536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under noise</a:t>
            </a:r>
          </a:p>
        </p:txBody>
      </p:sp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323850" y="1268413"/>
            <a:ext cx="64509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 dirty="0" smtClean="0">
                <a:solidFill>
                  <a:srgbClr val="003366"/>
                </a:solidFill>
              </a:rPr>
              <a:t>Consider a single row or column of the image.</a:t>
            </a:r>
          </a:p>
          <a:p>
            <a:r>
              <a:rPr lang="en-US" sz="2400" dirty="0" smtClean="0">
                <a:solidFill>
                  <a:srgbClr val="003366"/>
                </a:solidFill>
              </a:rPr>
              <a:t>Where is the edge?</a:t>
            </a:r>
            <a:endParaRPr lang="en-US" sz="2400" dirty="0">
              <a:solidFill>
                <a:srgbClr val="003366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364163" y="630872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909" y="2108199"/>
            <a:ext cx="5834747" cy="220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630" y="4229100"/>
            <a:ext cx="5976830" cy="204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206" y="2711449"/>
            <a:ext cx="756801" cy="369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80" y="4775199"/>
            <a:ext cx="1148121" cy="516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864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79.7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h$&#10;\end{document}&#10;"/>
  <p:tag name="EXTERNALNAME" val="Edittex"/>
  <p:tag name="BLEND" val="False"/>
  <p:tag name="TRANSPARENT" val="False"/>
  <p:tag name="BITMAPFORMAT" val="bmpmono"/>
  <p:tag name="DEBUGINTERACTIVE" val="True"/>
  <p:tag name="ORIGWIDTH" val="126.87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\frac{\partial}{\partial x} h) \star f$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^2}{\partial x^2} (h \star f)$&#10;\end{document}&#10;"/>
  <p:tag name="EXTERNALNAME" val="Edittex"/>
  <p:tag name="BLEND" val="False"/>
  <p:tag name="TRANSPARENT" val="False"/>
  <p:tag name="BITMAPFORMAT" val="bmpmono"/>
  <p:tag name="DEBUGINTERACTIVE" val="True"/>
  <p:tag name="ORIGWIDTH" val="348.2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^2}{\partial x^2} h$&#10;\end{document}&#10;"/>
  <p:tag name="EXTERNALNAME" val="Edittex"/>
  <p:tag name="BLEND" val="False"/>
  <p:tag name="TRANSPARENT" val="False"/>
  <p:tag name="BITMAPFORMAT" val="bmpmono"/>
  <p:tag name="DEBUGINTERACTIVE" val="True"/>
  <p:tag name="ORIGWIDTH" val="161.12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\frac{\partial^2}{\partial x^2} h) \star f$&#10;\end{document}&#10;"/>
  <p:tag name="EXTERNALNAME" val="Edittex"/>
  <p:tag name="BLEND" val="False"/>
  <p:tag name="TRANSPARENT" val="False"/>
  <p:tag name="BITMAPFORMAT" val="bmpmono"/>
  <p:tag name="DEBUGINTERACTIVE" val="True"/>
  <p:tag name="ORIGWIDTH" val="348.2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frac{\partial}{\partial x} h_\sigma(u,v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70.75"/>
  <p:tag name="PICTUREFILESIZE" val="957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h_\sigma(u,v) = \frac{1}{2 \pi \sigma^2} e^{-\frac{u^2+v^2}{2\sigma^2}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58.62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nabla^2 h_\sigma (u,v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7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$&#10;\end{document}&#10;"/>
  <p:tag name="EXTERNALNAME" val="Edittex"/>
  <p:tag name="BLEND" val="False"/>
  <p:tag name="TRANSPARENT" val="True"/>
  <p:tag name="BITMAPFORMAT" val="bmpmono"/>
  <p:tag name="DEBUGINTERACTIVE" val="True"/>
  <p:tag name="ORIGWIDTH" val="33.2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y = m_0 x + b_0&#10;\]&#10;\end{document}&#10;"/>
  <p:tag name="EXTERNALNAME" val="Edittex"/>
  <p:tag name="BLEND" val="False"/>
  <p:tag name="TRANSPARENT" val="False"/>
  <p:tag name="BITMAPFORMAT" val="bmp256"/>
  <p:tag name="DEBUGINTERACTIVE" val="True"/>
  <p:tag name="ORIGWIDTH" val="490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b = -x_0 m  +y_0&#10;\]&#10;\end{document}&#10;"/>
  <p:tag name="EXTERNALNAME" val="Edittex"/>
  <p:tag name="BLEND" val="False"/>
  <p:tag name="TRANSPARENT" val="False"/>
  <p:tag name="BITMAPFORMAT" val="bmp256"/>
  <p:tag name="DEBUGINTERACTIVE" val="True"/>
  <p:tag name="ORIGWIDTH" val="547.2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b = -x_0 m  +y_0&#10;\]&#10;\end{document}&#10;"/>
  <p:tag name="EXTERNALNAME" val="Edittex"/>
  <p:tag name="BLEND" val="False"/>
  <p:tag name="TRANSPARENT" val="False"/>
  <p:tag name="BITMAPFORMAT" val="bmp256"/>
  <p:tag name="DEBUGINTERACTIVE" val="True"/>
  <p:tag name="ORIGWIDTH" val="547.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0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41.8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0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41.8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 \star f$&#10;\end{document}&#10;"/>
  <p:tag name="EXTERNALNAME" val="Edittex"/>
  <p:tag name="BLEND" val="False"/>
  <p:tag name="TRANSPARENT" val="False"/>
  <p:tag name="BITMAPFORMAT" val="bmpmono"/>
  <p:tag name="DEBUGINTERACTIVE" val="True"/>
  <p:tag name="ORIGWIDTH" val="161.1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(h \star f)$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(h \star f) = (\frac{\partial}{\partial x} h) \star f$ &#10;\end{document}&#10;"/>
  <p:tag name="EXTERNALNAME" val="Edittex"/>
  <p:tag name="BLEND" val="False"/>
  <p:tag name="TRANSPARENT" val="False"/>
  <p:tag name="BITMAPFORMAT" val="bmpmono"/>
  <p:tag name="DEBUGINTERACTIVE" val="True"/>
  <p:tag name="ORIGWIDTH" val="756.875"/>
</p:tagLst>
</file>

<file path=ppt/theme/theme1.xml><?xml version="1.0" encoding="utf-8"?>
<a:theme xmlns:a="http://schemas.openxmlformats.org/drawingml/2006/main" name="cs484_template">
  <a:themeElements>
    <a:clrScheme name="cs484_template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cs484_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s484_templat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484_template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484_template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cs484_template</Template>
  <TotalTime>3736</TotalTime>
  <Words>3122</Words>
  <Application>Microsoft Office PowerPoint</Application>
  <PresentationFormat>On-screen Show (4:3)</PresentationFormat>
  <Paragraphs>563</Paragraphs>
  <Slides>76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8" baseType="lpstr">
      <vt:lpstr>cs484_template</vt:lpstr>
      <vt:lpstr>Photo Editor Photo</vt:lpstr>
      <vt:lpstr>Edge Detection</vt:lpstr>
      <vt:lpstr>Edge detection</vt:lpstr>
      <vt:lpstr>Edge detection</vt:lpstr>
      <vt:lpstr>Edge models</vt:lpstr>
      <vt:lpstr>Difference operators for 2D</vt:lpstr>
      <vt:lpstr>Difference operators for 2D</vt:lpstr>
      <vt:lpstr>Difference operators for 2D</vt:lpstr>
      <vt:lpstr>Difference operators for 2D</vt:lpstr>
      <vt:lpstr>Difference operators under noise</vt:lpstr>
      <vt:lpstr>Difference operators under noise</vt:lpstr>
      <vt:lpstr>Difference operators under noise</vt:lpstr>
      <vt:lpstr>Difference operators under noise</vt:lpstr>
      <vt:lpstr>Edge detection filters for 2D</vt:lpstr>
      <vt:lpstr>Difference operators for 2D</vt:lpstr>
      <vt:lpstr>Difference operators for 2D</vt:lpstr>
      <vt:lpstr>Difference operators for 2D</vt:lpstr>
      <vt:lpstr>Edge detection</vt:lpstr>
      <vt:lpstr>Canny edge detector</vt:lpstr>
      <vt:lpstr>Canny edge detector</vt:lpstr>
      <vt:lpstr>Canny edge detector</vt:lpstr>
      <vt:lpstr>Canny edge detector</vt:lpstr>
      <vt:lpstr>Canny edge detector</vt:lpstr>
      <vt:lpstr>Canny edge detector</vt:lpstr>
      <vt:lpstr>Canny edge detector</vt:lpstr>
      <vt:lpstr>Canny edge detector</vt:lpstr>
      <vt:lpstr>Canny edge detector</vt:lpstr>
      <vt:lpstr>Canny edge detector</vt:lpstr>
      <vt:lpstr>Canny edge detector</vt:lpstr>
      <vt:lpstr>Canny edge detector</vt:lpstr>
      <vt:lpstr>Canny edge detector</vt:lpstr>
      <vt:lpstr>Edge linking</vt:lpstr>
      <vt:lpstr>Fitting: main idea</vt:lpstr>
      <vt:lpstr>Example: line fitting</vt:lpstr>
      <vt:lpstr>Difficulty of line fitting</vt:lpstr>
      <vt:lpstr>Voting</vt:lpstr>
      <vt:lpstr>Hough transform</vt:lpstr>
      <vt:lpstr>Hough transform: line segments</vt:lpstr>
      <vt:lpstr>Hough transform: line segments</vt:lpstr>
      <vt:lpstr>Hough transform: line segments</vt:lpstr>
      <vt:lpstr>Hough transform: line segments</vt:lpstr>
      <vt:lpstr>Hough transform: line segments</vt:lpstr>
      <vt:lpstr>Hough transform: line segments</vt:lpstr>
      <vt:lpstr>Hough transform: line segments</vt:lpstr>
      <vt:lpstr>Hough transform: line segments</vt:lpstr>
      <vt:lpstr>Hough transform: line segments</vt:lpstr>
      <vt:lpstr>Hough transform: circles</vt:lpstr>
      <vt:lpstr>Hough transform: circles</vt:lpstr>
      <vt:lpstr>Hough transform: circles</vt:lpstr>
      <vt:lpstr>Hough transform: circles</vt:lpstr>
      <vt:lpstr>Model fitting</vt:lpstr>
      <vt:lpstr>Model fitting: line segments</vt:lpstr>
      <vt:lpstr>Model fitting: line segments</vt:lpstr>
      <vt:lpstr>Model fitting: line segments</vt:lpstr>
      <vt:lpstr>Model fitting: line segments</vt:lpstr>
      <vt:lpstr>Model fitting: line segments</vt:lpstr>
      <vt:lpstr>Model fitting: ellipses</vt:lpstr>
      <vt:lpstr>Model fitting: ellipses</vt:lpstr>
      <vt:lpstr>Model fitting: ellipses</vt:lpstr>
      <vt:lpstr>Edge tracking</vt:lpstr>
      <vt:lpstr>Edge tracking: ORT Toolkit</vt:lpstr>
      <vt:lpstr>Edge tracking: ORT Toolkit</vt:lpstr>
      <vt:lpstr>Edge tracking: ORT Toolkit</vt:lpstr>
      <vt:lpstr>Example: building detection</vt:lpstr>
      <vt:lpstr>Example: building detection</vt:lpstr>
      <vt:lpstr>Example: object extraction</vt:lpstr>
      <vt:lpstr>Example: object extraction</vt:lpstr>
      <vt:lpstr>Example: object extraction</vt:lpstr>
      <vt:lpstr>Example: object extraction</vt:lpstr>
      <vt:lpstr>Example: object recognition</vt:lpstr>
      <vt:lpstr>Example: object recognition</vt:lpstr>
      <vt:lpstr>PowerPoint Presentation</vt:lpstr>
      <vt:lpstr>Example: object recognition</vt:lpstr>
      <vt:lpstr>Example: object recognition</vt:lpstr>
      <vt:lpstr>Example: object recognition</vt:lpstr>
      <vt:lpstr>Example: object recognition</vt:lpstr>
      <vt:lpstr>Example: object recognition</vt:lpstr>
    </vt:vector>
  </TitlesOfParts>
  <Company>Bilkent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Edge Detection</dc:title>
  <dc:creator>Selim Aksoy</dc:creator>
  <cp:lastModifiedBy>Selim Aksoy</cp:lastModifiedBy>
  <cp:revision>157</cp:revision>
  <dcterms:created xsi:type="dcterms:W3CDTF">2007-02-15T15:07:31Z</dcterms:created>
  <dcterms:modified xsi:type="dcterms:W3CDTF">2017-10-11T11:00:21Z</dcterms:modified>
</cp:coreProperties>
</file>