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Default Extension="pict" ContentType="image/pict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embeddings/Microsoft_Equation7.bin" ContentType="application/vnd.openxmlformats-officedocument.oleObject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Override PartName="/ppt/embeddings/Microsoft_Equation3.bin" ContentType="application/vnd.openxmlformats-officedocument.oleObject"/>
  <Override PartName="/ppt/theme/theme2.xml" ContentType="application/vnd.openxmlformats-officedocument.theme+xml"/>
  <Override PartName="/ppt/slideLayouts/slideLayout1.xml" ContentType="application/vnd.openxmlformats-officedocument.presentationml.slideLayout+xml"/>
  <Default Extension="jpeg" ContentType="image/jpeg"/>
  <Override PartName="/ppt/slides/slide22.xml" ContentType="application/vnd.openxmlformats-officedocument.presentationml.slide+xml"/>
  <Override PartName="/ppt/slides/slide30.xml" ContentType="application/vnd.openxmlformats-officedocument.presentationml.slide+xml"/>
  <Override PartName="/docProps/app.xml" ContentType="application/vnd.openxmlformats-officedocument.extended-properties+xml"/>
  <Default Extension="xml" ContentType="application/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15.xml" ContentType="application/vnd.openxmlformats-officedocument.presentationml.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2.xml" ContentType="application/vnd.openxmlformats-officedocument.presentationml.slide+xml"/>
  <Override PartName="/ppt/embeddings/Microsoft_Equation4.bin" ContentType="application/vnd.openxmlformats-officedocument.oleObject"/>
  <Override PartName="/ppt/theme/theme3.xml" ContentType="application/vnd.openxmlformats-officedocument.theme+xml"/>
  <Override PartName="/ppt/slideLayouts/slideLayout2.xml" ContentType="application/vnd.openxmlformats-officedocument.presentationml.slideLayout+xml"/>
  <Default Extension="png" ContentType="image/png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16.xml" ContentType="application/vnd.openxmlformats-officedocument.presentationml.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Default Extension="vml" ContentType="application/vnd.openxmlformats-officedocument.vmlDrawing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embeddings/Microsoft_Equation5.bin" ContentType="application/vnd.openxmlformats-officedocument.oleObject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embeddings/Microsoft_Equation1.bin" ContentType="application/vnd.openxmlformats-officedocument.oleObject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29.xml" ContentType="application/vnd.openxmlformats-officedocument.presentationml.slide+xml"/>
  <Default Extension="wmf" ContentType="image/x-wmf"/>
  <Override PartName="/ppt/embeddings/Microsoft_Equation6.bin" ContentType="application/vnd.openxmlformats-officedocument.oleObject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embeddings/Microsoft_Equation2.bin" ContentType="application/vnd.openxmlformats-officedocument.oleObject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96" r:id="rId1"/>
  </p:sldMasterIdLst>
  <p:notesMasterIdLst>
    <p:notesMasterId r:id="rId34"/>
  </p:notesMasterIdLst>
  <p:handoutMasterIdLst>
    <p:handoutMasterId r:id="rId35"/>
  </p:handoutMasterIdLst>
  <p:sldIdLst>
    <p:sldId id="292" r:id="rId2"/>
    <p:sldId id="257" r:id="rId3"/>
    <p:sldId id="293" r:id="rId4"/>
    <p:sldId id="294" r:id="rId5"/>
    <p:sldId id="295" r:id="rId6"/>
    <p:sldId id="299" r:id="rId7"/>
    <p:sldId id="296" r:id="rId8"/>
    <p:sldId id="297" r:id="rId9"/>
    <p:sldId id="298" r:id="rId10"/>
    <p:sldId id="289" r:id="rId11"/>
    <p:sldId id="290" r:id="rId12"/>
    <p:sldId id="291" r:id="rId13"/>
    <p:sldId id="264" r:id="rId14"/>
    <p:sldId id="300" r:id="rId15"/>
    <p:sldId id="301" r:id="rId16"/>
    <p:sldId id="268" r:id="rId17"/>
    <p:sldId id="302" r:id="rId18"/>
    <p:sldId id="270" r:id="rId19"/>
    <p:sldId id="271" r:id="rId20"/>
    <p:sldId id="303" r:id="rId21"/>
    <p:sldId id="273" r:id="rId22"/>
    <p:sldId id="304" r:id="rId23"/>
    <p:sldId id="305" r:id="rId24"/>
    <p:sldId id="276" r:id="rId25"/>
    <p:sldId id="277" r:id="rId26"/>
    <p:sldId id="281" r:id="rId27"/>
    <p:sldId id="306" r:id="rId28"/>
    <p:sldId id="279" r:id="rId29"/>
    <p:sldId id="307" r:id="rId30"/>
    <p:sldId id="282" r:id="rId31"/>
    <p:sldId id="283" r:id="rId32"/>
    <p:sldId id="284" r:id="rId33"/>
  </p:sldIdLst>
  <p:sldSz cx="9906000" cy="6858000" type="A4"/>
  <p:notesSz cx="6797675" cy="9926638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Comments="0">
  <p:normalViewPr>
    <p:restoredLeft sz="15583" autoAdjust="0"/>
    <p:restoredTop sz="94631" autoAdjust="0"/>
  </p:normalViewPr>
  <p:slideViewPr>
    <p:cSldViewPr>
      <p:cViewPr>
        <p:scale>
          <a:sx n="75" d="100"/>
          <a:sy n="75" d="100"/>
        </p:scale>
        <p:origin x="-1128" y="-808"/>
      </p:cViewPr>
      <p:guideLst>
        <p:guide orient="horz" pos="1680"/>
        <p:guide pos="30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394"/>
    </p:cViewPr>
  </p:sorterViewPr>
  <p:notesViewPr>
    <p:cSldViewPr>
      <p:cViewPr varScale="1">
        <p:scale>
          <a:sx n="51" d="100"/>
          <a:sy n="51" d="100"/>
        </p:scale>
        <p:origin x="-1356" y="-78"/>
      </p:cViewPr>
      <p:guideLst>
        <p:guide orient="horz" pos="3126"/>
        <p:guide pos="2141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notesMaster" Target="notesMasters/notesMaster1.xml"/><Relationship Id="rId35" Type="http://schemas.openxmlformats.org/officeDocument/2006/relationships/handoutMaster" Target="handoutMasters/handoutMaster1.xml"/><Relationship Id="rId36" Type="http://schemas.openxmlformats.org/officeDocument/2006/relationships/printerSettings" Target="printerSettings/printerSettings1.bin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esProps" Target="presProps.xml"/><Relationship Id="rId38" Type="http://schemas.openxmlformats.org/officeDocument/2006/relationships/viewProps" Target="viewProps.xml"/><Relationship Id="rId39" Type="http://schemas.openxmlformats.org/officeDocument/2006/relationships/theme" Target="theme/theme1.xml"/><Relationship Id="rId4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ict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Relationship Id="rId2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Relationship Id="rId2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Relationship Id="rId2" Type="http://schemas.openxmlformats.org/officeDocument/2006/relationships/image" Target="../media/image1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vert="horz" wrap="square" lIns="89513" tIns="44756" rIns="89513" bIns="44756" numCol="1" anchor="t" anchorCtr="0" compatLnSpc="1">
            <a:prstTxWarp prst="textNoShape">
              <a:avLst/>
            </a:prstTxWarp>
          </a:bodyPr>
          <a:lstStyle>
            <a:lvl1pPr algn="l" defTabSz="896938">
              <a:defRPr sz="1200"/>
            </a:lvl1pPr>
          </a:lstStyle>
          <a:p>
            <a:r>
              <a:rPr lang="en-US"/>
              <a:t>lec07-hashing</a:t>
            </a:r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30638" y="0"/>
            <a:ext cx="294322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vert="horz" wrap="square" lIns="89513" tIns="44756" rIns="89513" bIns="44756" numCol="1" anchor="t" anchorCtr="0" compatLnSpc="1">
            <a:prstTxWarp prst="textNoShape">
              <a:avLst/>
            </a:prstTxWarp>
          </a:bodyPr>
          <a:lstStyle>
            <a:lvl1pPr algn="r" defTabSz="896938">
              <a:defRPr sz="1200"/>
            </a:lvl1pPr>
          </a:lstStyle>
          <a:p>
            <a:fld id="{0527A50C-5BF8-C74C-8436-53B82CA5542F}" type="datetime4">
              <a:rPr lang="en-US"/>
              <a:pPr/>
              <a:t>April 25, 2012</a:t>
            </a:fld>
            <a:endParaRPr lang="en-US"/>
          </a:p>
        </p:txBody>
      </p:sp>
      <p:sp>
        <p:nvSpPr>
          <p:cNvPr id="2211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7688"/>
            <a:ext cx="2944813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vert="horz" wrap="square" lIns="89513" tIns="44756" rIns="89513" bIns="44756" numCol="1" anchor="b" anchorCtr="0" compatLnSpc="1">
            <a:prstTxWarp prst="textNoShape">
              <a:avLst/>
            </a:prstTxWarp>
          </a:bodyPr>
          <a:lstStyle>
            <a:lvl1pPr algn="l" defTabSz="896938">
              <a:defRPr sz="1200"/>
            </a:lvl1pPr>
          </a:lstStyle>
          <a:p>
            <a:endParaRPr lang="en-US"/>
          </a:p>
        </p:txBody>
      </p:sp>
      <p:sp>
        <p:nvSpPr>
          <p:cNvPr id="2211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30638" y="9437688"/>
            <a:ext cx="294322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vert="horz" wrap="square" lIns="89513" tIns="44756" rIns="89513" bIns="44756" numCol="1" anchor="b" anchorCtr="0" compatLnSpc="1">
            <a:prstTxWarp prst="textNoShape">
              <a:avLst/>
            </a:prstTxWarp>
          </a:bodyPr>
          <a:lstStyle>
            <a:lvl1pPr algn="r" defTabSz="896938">
              <a:defRPr sz="1200"/>
            </a:lvl1pPr>
          </a:lstStyle>
          <a:p>
            <a:fld id="{83AE9292-2E02-3E48-AB1A-E7D663DC09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199999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vert="horz" wrap="square" lIns="91348" tIns="45674" rIns="91348" bIns="45674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r>
              <a:rPr lang="en-US"/>
              <a:t>lec07-hashing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863" y="0"/>
            <a:ext cx="2944812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vert="horz" wrap="square" lIns="91348" tIns="45674" rIns="91348" bIns="4567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6C72982-3905-C14A-973A-0FD71D54DCF7}" type="datetime4">
              <a:rPr lang="en-US"/>
              <a:pPr/>
              <a:t>April 25, 2012</a:t>
            </a:fld>
            <a:endParaRPr lang="en-US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2788" y="744538"/>
            <a:ext cx="5375275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8050"/>
            <a:ext cx="4984750" cy="446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vert="horz" wrap="square" lIns="91348" tIns="45674" rIns="91348" bIns="456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481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vert="horz" wrap="square" lIns="91348" tIns="45674" rIns="91348" bIns="45674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863" y="9429750"/>
            <a:ext cx="2944812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vert="horz" wrap="square" lIns="91348" tIns="45674" rIns="91348" bIns="4567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0BAFDA7-C3EB-3849-AA6D-109B6BB42FC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5185127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C5E97-9E72-FF41-9E06-924107423E30}" type="datetime1">
              <a:rPr lang="en-US" smtClean="0"/>
              <a:pPr/>
              <a:t>4/25/12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D9437-FC67-5B45-A7E5-C8CD3853A0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21251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8612B-76E2-0D4A-A10B-2AD845BA4CD7}" type="datetime1">
              <a:rPr lang="en-US" smtClean="0"/>
              <a:pPr/>
              <a:t>4/25/12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6905-942A-2F4E-BC36-AF391F4510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60614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2145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468BC-E013-A942-8B8F-F585598084E4}" type="datetime1">
              <a:rPr lang="en-US" smtClean="0"/>
              <a:pPr/>
              <a:t>4/25/12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D9E03-004F-E646-8C7F-F368838105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2927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E179-A37C-CD45-A73B-2172245EC8E3}" type="datetime1">
              <a:rPr lang="en-US" smtClean="0"/>
              <a:pPr/>
              <a:t>4/25/12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50658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0D7A6-285E-2041-A9E1-EF530416E5E1}" type="datetime1">
              <a:rPr lang="en-US" smtClean="0"/>
              <a:pPr/>
              <a:t>4/25/12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61A41-22F1-3A4E-9158-477DB14EDD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66319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B2209-0532-0E45-A9F5-D9C180FD6A6F}" type="datetime1">
              <a:rPr lang="en-US" smtClean="0"/>
              <a:pPr/>
              <a:t>4/25/12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E0B49-A357-B044-854F-222878A1A4C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03758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12090-B2E5-2644-8AED-5A1239F281FD}" type="datetime1">
              <a:rPr lang="en-US" smtClean="0"/>
              <a:pPr/>
              <a:t>4/25/12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036E7-E49A-804B-B189-F144E81773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01390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9D9C2-FE6B-CC41-B4F2-55BF494D24F6}" type="datetime1">
              <a:rPr lang="en-US" smtClean="0"/>
              <a:pPr/>
              <a:t>4/25/12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6F163-A9EC-0C43-8150-BC4EE024F0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28386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5FC93-7201-354A-9CF3-A0EA72BA85A2}" type="datetime1">
              <a:rPr lang="en-US" smtClean="0"/>
              <a:pPr/>
              <a:t>4/25/12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1D6FC-8703-CF4A-8F5C-2647A7DD16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36432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C6821-2E9A-6E41-A3D3-61C9480C3FBD}" type="datetime1">
              <a:rPr lang="en-US" smtClean="0"/>
              <a:pPr/>
              <a:t>4/25/12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CCFA7-EE4C-6E42-9F46-C083399FFE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467077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87A40-8C7B-0A41-84C4-E59A56BC5547}" type="datetime1">
              <a:rPr lang="en-US" smtClean="0"/>
              <a:pPr/>
              <a:t>4/25/12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D5737-6BD4-2B4A-B96B-730674B40A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918360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28600"/>
            <a:ext cx="89154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143001"/>
            <a:ext cx="8915400" cy="498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dirty="0" smtClean="0"/>
              <a:t>Click to edit Master text styles</a:t>
            </a:r>
          </a:p>
          <a:p>
            <a:pPr lvl="1"/>
            <a:r>
              <a:rPr lang="tr-TR" dirty="0" smtClean="0"/>
              <a:t>Second level</a:t>
            </a:r>
          </a:p>
          <a:p>
            <a:pPr lvl="2"/>
            <a:r>
              <a:rPr lang="tr-TR" dirty="0" smtClean="0"/>
              <a:t>Third level</a:t>
            </a:r>
          </a:p>
          <a:p>
            <a:pPr lvl="3"/>
            <a:r>
              <a:rPr lang="tr-TR" dirty="0" smtClean="0"/>
              <a:t>Fourth level</a:t>
            </a:r>
          </a:p>
          <a:p>
            <a:pPr lvl="4"/>
            <a:r>
              <a:rPr lang="tr-TR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948588-372C-5F48-A620-81A15BF17D13}" type="datetime1">
              <a:rPr lang="en-US" smtClean="0"/>
              <a:pPr/>
              <a:t>4/25/12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3E32E-0276-5840-BE33-0D48135655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10158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1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2.bin"/><Relationship Id="rId4" Type="http://schemas.openxmlformats.org/officeDocument/2006/relationships/oleObject" Target="../embeddings/Microsoft_Equation3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4.bin"/><Relationship Id="rId4" Type="http://schemas.openxmlformats.org/officeDocument/2006/relationships/oleObject" Target="../embeddings/Microsoft_Equation5.bin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6.bin"/><Relationship Id="rId4" Type="http://schemas.openxmlformats.org/officeDocument/2006/relationships/oleObject" Target="../embeddings/Microsoft_Equation7.bin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1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0"/>
            <a:ext cx="8915400" cy="5257799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Using balanced search trees (2-3, 2-3-4, red-black, and AVL trees), we can implement table operations (retrieval, insertion, and deletion) efficiently, in </a:t>
            </a:r>
            <a:r>
              <a:rPr lang="en-US" dirty="0" err="1" smtClean="0"/>
              <a:t>O(logN</a:t>
            </a:r>
            <a:r>
              <a:rPr lang="en-US" dirty="0" smtClean="0"/>
              <a:t>) time.</a:t>
            </a:r>
          </a:p>
          <a:p>
            <a:pPr>
              <a:lnSpc>
                <a:spcPct val="120000"/>
              </a:lnSpc>
              <a:buNone/>
            </a:pPr>
            <a:endParaRPr lang="en-US" sz="353" dirty="0" smtClean="0"/>
          </a:p>
          <a:p>
            <a:pPr>
              <a:lnSpc>
                <a:spcPct val="120000"/>
              </a:lnSpc>
            </a:pPr>
            <a:r>
              <a:rPr lang="en-US" dirty="0" smtClean="0"/>
              <a:t>Can we find a data structure so that we can perform these table operations even faster (e.g., in O(1) time)?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1" dirty="0" smtClean="0">
                <a:solidFill>
                  <a:srgbClr val="0000FF"/>
                </a:solidFill>
              </a:rPr>
              <a:t>	</a:t>
            </a:r>
            <a:r>
              <a:rPr lang="en-US" b="1" dirty="0" err="1" smtClean="0">
                <a:solidFill>
                  <a:srgbClr val="0000FF"/>
                </a:solidFill>
                <a:sym typeface="Wingdings"/>
              </a:rPr>
              <a:t></a:t>
            </a:r>
            <a:r>
              <a:rPr lang="en-US" b="1" dirty="0" smtClean="0">
                <a:solidFill>
                  <a:srgbClr val="0000FF"/>
                </a:solidFill>
                <a:sym typeface="Wingdings"/>
              </a:rPr>
              <a:t> HASH TABLES</a:t>
            </a:r>
            <a:endParaRPr lang="en-US" dirty="0" smtClean="0"/>
          </a:p>
          <a:p>
            <a:pPr>
              <a:lnSpc>
                <a:spcPct val="120000"/>
              </a:lnSpc>
              <a:buNone/>
            </a:pPr>
            <a:endParaRPr lang="en-US" sz="353" dirty="0" smtClean="0"/>
          </a:p>
          <a:p>
            <a:pPr>
              <a:lnSpc>
                <a:spcPct val="120000"/>
              </a:lnSpc>
            </a:pPr>
            <a:r>
              <a:rPr lang="en-US" dirty="0" smtClean="0"/>
              <a:t>In hash tables, we have 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An array (index ranges 0 … </a:t>
            </a:r>
            <a:r>
              <a:rPr lang="en-US" dirty="0" err="1" smtClean="0"/>
              <a:t>n</a:t>
            </a:r>
            <a:r>
              <a:rPr lang="en-US" dirty="0" smtClean="0"/>
              <a:t> – 1) and</a:t>
            </a:r>
          </a:p>
          <a:p>
            <a:pPr lvl="2">
              <a:lnSpc>
                <a:spcPct val="120000"/>
              </a:lnSpc>
            </a:pPr>
            <a:r>
              <a:rPr lang="en-US" dirty="0" smtClean="0"/>
              <a:t>Each array location is called a </a:t>
            </a:r>
            <a:r>
              <a:rPr lang="en-US" b="1" i="1" dirty="0" smtClean="0"/>
              <a:t>bucket</a:t>
            </a:r>
            <a:endParaRPr lang="en-US" dirty="0" smtClean="0"/>
          </a:p>
          <a:p>
            <a:pPr lvl="1">
              <a:lnSpc>
                <a:spcPct val="120000"/>
              </a:lnSpc>
            </a:pPr>
            <a:r>
              <a:rPr lang="en-US" dirty="0" smtClean="0"/>
              <a:t>An address calculator (</a:t>
            </a:r>
            <a:r>
              <a:rPr lang="en-US" b="1" i="1" dirty="0" smtClean="0">
                <a:solidFill>
                  <a:srgbClr val="0000FF"/>
                </a:solidFill>
              </a:rPr>
              <a:t>hash function</a:t>
            </a:r>
            <a:r>
              <a:rPr lang="en-US" dirty="0" smtClean="0"/>
              <a:t>), which maps a search key into an array index between 0 … </a:t>
            </a:r>
            <a:r>
              <a:rPr lang="en-US" dirty="0" err="1" smtClean="0"/>
              <a:t>n</a:t>
            </a:r>
            <a:r>
              <a:rPr lang="en-US" dirty="0" smtClean="0"/>
              <a:t> – 1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E179-A37C-CD45-A73B-2172245EC8E3}" type="datetime1">
              <a:rPr lang="en-US" smtClean="0"/>
              <a:pPr/>
              <a:t>4/25/12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Primes?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915400" cy="1142997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 smtClean="0"/>
              <a:t>Assume you hash the following with x mod 8: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64, 100, 128, 200, 300, 400, 500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E179-A37C-CD45-A73B-2172245EC8E3}" type="datetime1">
              <a:rPr lang="en-US" smtClean="0"/>
              <a:pPr/>
              <a:t>4/25/12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76779528"/>
              </p:ext>
            </p:extLst>
          </p:nvPr>
        </p:nvGraphicFramePr>
        <p:xfrm>
          <a:off x="3429000" y="2438400"/>
          <a:ext cx="2971800" cy="3657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1000"/>
                <a:gridCol w="2590800"/>
              </a:tblGrid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886200" y="24384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64</a:t>
            </a:r>
            <a:endParaRPr lang="en-US" sz="1800" dirty="0"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86200" y="42672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100</a:t>
            </a:r>
            <a:endParaRPr lang="en-US" sz="1800" dirty="0"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359525" y="24384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128</a:t>
            </a:r>
            <a:endParaRPr lang="en-US" sz="1800" dirty="0"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69125" y="24384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200</a:t>
            </a:r>
            <a:endParaRPr lang="en-US" sz="1800" dirty="0"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578725" y="24384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400</a:t>
            </a:r>
            <a:endParaRPr lang="en-US" sz="1800" dirty="0">
              <a:latin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495800" y="42672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300</a:t>
            </a:r>
            <a:endParaRPr lang="en-US" sz="1800" dirty="0"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105400" y="42672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500</a:t>
            </a:r>
            <a:endParaRPr lang="en-US" sz="1800" dirty="0">
              <a:latin typeface="+mn-lt"/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17635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Primes?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915400" cy="1142997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 smtClean="0"/>
              <a:t>Now try it with x mod 7 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64, 100, 128, 200, 300, 400, 500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E179-A37C-CD45-A73B-2172245EC8E3}" type="datetime1">
              <a:rPr lang="en-US" smtClean="0"/>
              <a:pPr/>
              <a:t>4/25/12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48428617"/>
              </p:ext>
            </p:extLst>
          </p:nvPr>
        </p:nvGraphicFramePr>
        <p:xfrm>
          <a:off x="3429000" y="2438400"/>
          <a:ext cx="2971800" cy="3200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1000"/>
                <a:gridCol w="2590800"/>
              </a:tblGrid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886200" y="29718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64</a:t>
            </a:r>
            <a:endParaRPr lang="en-US" sz="1800" dirty="0"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86200" y="33528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100</a:t>
            </a:r>
            <a:endParaRPr lang="en-US" sz="1800" dirty="0"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343400" y="29718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128</a:t>
            </a:r>
            <a:endParaRPr lang="en-US" sz="1800" dirty="0"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86200" y="43434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200</a:t>
            </a:r>
            <a:endParaRPr lang="en-US" sz="1800" dirty="0"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953000" y="29718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400</a:t>
            </a:r>
            <a:endParaRPr lang="en-US" sz="1800" dirty="0">
              <a:latin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886200" y="51816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300</a:t>
            </a:r>
            <a:endParaRPr lang="en-US" sz="1800" dirty="0"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886200" y="38862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500</a:t>
            </a:r>
            <a:endParaRPr lang="en-US" sz="1800" dirty="0">
              <a:latin typeface="+mn-lt"/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69516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Rationale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E179-A37C-CD45-A73B-2172245EC8E3}" type="datetime1">
              <a:rPr lang="en-US" smtClean="0"/>
              <a:pPr/>
              <a:t>4/25/12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6755848"/>
              </p:ext>
            </p:extLst>
          </p:nvPr>
        </p:nvGraphicFramePr>
        <p:xfrm>
          <a:off x="1905000" y="1219200"/>
          <a:ext cx="6067425" cy="400050"/>
        </p:xfrm>
        <a:graphic>
          <a:graphicData uri="http://schemas.openxmlformats.org/presentationml/2006/ole">
            <p:oleObj spid="_x0000_s1034" name="Equation" r:id="rId3" imgW="2679700" imgH="177800" progId="Equation.3">
              <p:embed/>
            </p:oleObj>
          </a:graphicData>
        </a:graphic>
      </p:graphicFrame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533400" y="1676400"/>
            <a:ext cx="9067800" cy="467836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800" dirty="0" smtClean="0"/>
              <a:t>If we are adding numbers a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, a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, a</a:t>
            </a:r>
            <a:r>
              <a:rPr lang="en-US" sz="2800" baseline="-25000" dirty="0" smtClean="0"/>
              <a:t>3</a:t>
            </a:r>
            <a:r>
              <a:rPr lang="en-US" sz="2800" dirty="0" smtClean="0"/>
              <a:t> … a</a:t>
            </a:r>
            <a:r>
              <a:rPr lang="en-US" sz="2800" baseline="-25000" dirty="0" smtClean="0"/>
              <a:t>4</a:t>
            </a:r>
            <a:r>
              <a:rPr lang="en-US" sz="2800" dirty="0" smtClean="0"/>
              <a:t> to a table of size m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All values will be hashed into multiples of 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400" dirty="0"/>
              <a:t>	</a:t>
            </a:r>
            <a:r>
              <a:rPr lang="en-US" sz="2400" dirty="0" smtClean="0"/>
              <a:t>			gcd(a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a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 a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 … a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 ,</a:t>
            </a:r>
            <a:r>
              <a:rPr lang="en-US" sz="2400" dirty="0" err="1" smtClean="0"/>
              <a:t>m</a:t>
            </a:r>
            <a:r>
              <a:rPr lang="en-US" sz="2400" dirty="0" smtClean="0"/>
              <a:t>)</a:t>
            </a:r>
          </a:p>
          <a:p>
            <a:pPr lvl="1">
              <a:spcBef>
                <a:spcPts val="0"/>
              </a:spcBef>
            </a:pPr>
            <a:endParaRPr lang="en-US" sz="2400" dirty="0" smtClean="0"/>
          </a:p>
          <a:p>
            <a:pPr lvl="1">
              <a:spcBef>
                <a:spcPts val="0"/>
              </a:spcBef>
            </a:pPr>
            <a:r>
              <a:rPr lang="en-US" sz="2400" dirty="0" smtClean="0"/>
              <a:t>For example, if we are adding 64, 100, 128, 200, 300, 400, 500 to a table of size 8, all values will be hashed to 0 or 4</a:t>
            </a:r>
          </a:p>
          <a:p>
            <a:pPr lvl="1">
              <a:spcBef>
                <a:spcPts val="0"/>
              </a:spcBef>
              <a:buNone/>
            </a:pPr>
            <a:r>
              <a:rPr lang="en-US" sz="2400" dirty="0" smtClean="0"/>
              <a:t>					gcd(64,100,128,200,300,400,500, </a:t>
            </a:r>
            <a:r>
              <a:rPr lang="en-US" sz="2400" b="1" dirty="0" smtClean="0"/>
              <a:t>8</a:t>
            </a:r>
            <a:r>
              <a:rPr lang="en-US" sz="2400" dirty="0" smtClean="0"/>
              <a:t>) = 4</a:t>
            </a:r>
          </a:p>
          <a:p>
            <a:pPr lvl="1">
              <a:spcBef>
                <a:spcPts val="0"/>
              </a:spcBef>
            </a:pPr>
            <a:endParaRPr lang="en-US" sz="2400" dirty="0" smtClean="0"/>
          </a:p>
          <a:p>
            <a:pPr lvl="1">
              <a:spcBef>
                <a:spcPts val="0"/>
              </a:spcBef>
            </a:pPr>
            <a:r>
              <a:rPr lang="en-US" sz="2400" dirty="0" smtClean="0"/>
              <a:t>When m is a prime gcd(a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a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 a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 … a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 ,m) = 1, all values will be hashed to anywhere</a:t>
            </a:r>
          </a:p>
          <a:p>
            <a:pPr lvl="1">
              <a:spcBef>
                <a:spcPts val="0"/>
              </a:spcBef>
              <a:buNone/>
            </a:pPr>
            <a:r>
              <a:rPr lang="en-US" sz="2400" dirty="0" smtClean="0"/>
              <a:t>					gcd(64,100,128,200,300,400,500, </a:t>
            </a:r>
            <a:r>
              <a:rPr lang="en-US" sz="2400" b="1" dirty="0" smtClean="0"/>
              <a:t>7</a:t>
            </a:r>
            <a:r>
              <a:rPr lang="en-US" sz="2400" dirty="0" smtClean="0"/>
              <a:t>) = 1</a:t>
            </a:r>
          </a:p>
          <a:p>
            <a:pPr lvl="1">
              <a:spcBef>
                <a:spcPts val="0"/>
              </a:spcBef>
              <a:buNone/>
            </a:pPr>
            <a:r>
              <a:rPr lang="en-US" sz="2400" dirty="0" smtClean="0"/>
              <a:t>	unless gcd(a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a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 a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 … a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 ) = </a:t>
            </a:r>
            <a:r>
              <a:rPr lang="en-US" sz="2400" dirty="0" err="1" smtClean="0"/>
              <a:t>m</a:t>
            </a:r>
            <a:r>
              <a:rPr lang="en-US" sz="2400" dirty="0" smtClean="0"/>
              <a:t>, which is rare. </a:t>
            </a: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71950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arrano1245.pct                                                000C8735 The Brain                      B3A96F87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48400" y="3320222"/>
            <a:ext cx="3581400" cy="3080577"/>
          </a:xfrm>
          <a:prstGeom prst="rect">
            <a:avLst/>
          </a:prstGeom>
          <a:noFill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7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Collision Resolution</a:t>
            </a:r>
          </a:p>
        </p:txBody>
      </p:sp>
      <p:sp>
        <p:nvSpPr>
          <p:cNvPr id="6727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ts val="0"/>
              </a:spcBef>
            </a:pPr>
            <a:r>
              <a:rPr lang="en-US" dirty="0"/>
              <a:t>There are two general </a:t>
            </a:r>
            <a:r>
              <a:rPr lang="en-US" dirty="0" smtClean="0"/>
              <a:t>approaches to collision resolution in hash tables:</a:t>
            </a:r>
          </a:p>
          <a:p>
            <a:pPr marL="800100" lvl="1" indent="-342900">
              <a:spcBef>
                <a:spcPts val="0"/>
              </a:spcBef>
              <a:buFontTx/>
              <a:buAutoNum type="arabicPeriod"/>
            </a:pPr>
            <a:r>
              <a:rPr lang="en-US" b="1" i="1" dirty="0" smtClean="0"/>
              <a:t> Open Addressing</a:t>
            </a:r>
            <a:endParaRPr lang="en-US" dirty="0" smtClean="0"/>
          </a:p>
          <a:p>
            <a:pPr marL="800100" lvl="1" indent="-342900">
              <a:spcBef>
                <a:spcPts val="0"/>
              </a:spcBef>
              <a:buNone/>
            </a:pPr>
            <a:r>
              <a:rPr lang="en-US" dirty="0" smtClean="0"/>
              <a:t>	Each entry holds one item</a:t>
            </a:r>
          </a:p>
          <a:p>
            <a:pPr marL="971550" lvl="1" indent="-514350">
              <a:spcBef>
                <a:spcPts val="0"/>
              </a:spcBef>
              <a:buFont typeface="+mj-lt"/>
              <a:buAutoNum type="arabicPeriod" startAt="2"/>
            </a:pPr>
            <a:r>
              <a:rPr lang="en-US" b="1" i="1" dirty="0" smtClean="0"/>
              <a:t>Chaining</a:t>
            </a:r>
          </a:p>
          <a:p>
            <a:pPr marL="800100" lvl="1" indent="-342900">
              <a:spcBef>
                <a:spcPts val="0"/>
              </a:spcBef>
              <a:buNone/>
            </a:pPr>
            <a:r>
              <a:rPr lang="en-US" dirty="0" smtClean="0"/>
              <a:t>	Each entry can hold more than item  </a:t>
            </a:r>
          </a:p>
          <a:p>
            <a:pPr marL="800100" lvl="1" indent="-342900">
              <a:spcBef>
                <a:spcPts val="0"/>
              </a:spcBef>
              <a:buNone/>
            </a:pPr>
            <a:r>
              <a:rPr lang="en-US" sz="2800" dirty="0" smtClean="0"/>
              <a:t>	(Buckets </a:t>
            </a:r>
            <a:r>
              <a:rPr lang="en-US" sz="2800" dirty="0"/>
              <a:t>– hold certain number of </a:t>
            </a:r>
            <a:r>
              <a:rPr lang="en-US" sz="2800" dirty="0" smtClean="0"/>
              <a:t>items)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F0956-ABC6-2649-8CD9-B3CEF82CE869}" type="datetime1">
              <a:rPr lang="en-US"/>
              <a:pPr/>
              <a:t>4/25/12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CDEB2-ADC7-9C4E-994C-B8D133D5640A}" type="slidenum">
              <a:rPr lang="en-US"/>
              <a:pPr/>
              <a:t>13</a:t>
            </a:fld>
            <a:endParaRPr lang="en-US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7543800" y="2971800"/>
            <a:ext cx="160683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tx2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i="1" dirty="0" smtClean="0">
                <a:latin typeface="Times New Roman"/>
                <a:cs typeface="Times New Roman"/>
              </a:rPr>
              <a:t>Table </a:t>
            </a:r>
            <a:r>
              <a:rPr lang="en-US" sz="1600" i="1" dirty="0">
                <a:latin typeface="Times New Roman"/>
                <a:cs typeface="Times New Roman"/>
              </a:rPr>
              <a:t>size is 101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Addressing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0"/>
            <a:ext cx="8915400" cy="5181599"/>
          </a:xfrm>
        </p:spPr>
        <p:txBody>
          <a:bodyPr>
            <a:normAutofit/>
          </a:bodyPr>
          <a:lstStyle/>
          <a:p>
            <a:r>
              <a:rPr lang="en-US" dirty="0" smtClean="0"/>
              <a:t>A hash table is said to use </a:t>
            </a:r>
            <a:r>
              <a:rPr lang="en-US" b="1" dirty="0" smtClean="0">
                <a:solidFill>
                  <a:srgbClr val="0000FF"/>
                </a:solidFill>
              </a:rPr>
              <a:t>open addressing </a:t>
            </a:r>
            <a:r>
              <a:rPr lang="en-US" dirty="0" smtClean="0"/>
              <a:t>if it probes for some other empty location when a collision occurs.</a:t>
            </a:r>
          </a:p>
          <a:p>
            <a:pPr lvl="1"/>
            <a:r>
              <a:rPr lang="en-US" dirty="0" smtClean="0"/>
              <a:t>The sequence of locations that it examines is called the </a:t>
            </a:r>
            <a:r>
              <a:rPr lang="en-US" b="1" dirty="0" smtClean="0"/>
              <a:t>probe sequence.</a:t>
            </a:r>
          </a:p>
          <a:p>
            <a:pPr lvl="7"/>
            <a:endParaRPr lang="en-US" b="1" dirty="0" smtClean="0"/>
          </a:p>
          <a:p>
            <a:r>
              <a:rPr lang="en-US" dirty="0" smtClean="0"/>
              <a:t>There are different open-addressing schemes:</a:t>
            </a:r>
          </a:p>
          <a:p>
            <a:pPr lvl="1"/>
            <a:r>
              <a:rPr lang="en-US" i="1" dirty="0" smtClean="0"/>
              <a:t>Linear Probing</a:t>
            </a:r>
          </a:p>
          <a:p>
            <a:pPr lvl="1"/>
            <a:r>
              <a:rPr lang="en-US" i="1" dirty="0" smtClean="0"/>
              <a:t>Quadratic Probing</a:t>
            </a:r>
          </a:p>
          <a:p>
            <a:pPr lvl="1"/>
            <a:r>
              <a:rPr lang="en-US" i="1" dirty="0" smtClean="0"/>
              <a:t>Double Hashing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E179-A37C-CD45-A73B-2172245EC8E3}" type="datetime1">
              <a:rPr lang="en-US" smtClean="0"/>
              <a:pPr/>
              <a:t>4/25/12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Addressing -- Linear Probing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linear probing, we search the hash table sequentially starting from the original hash location.</a:t>
            </a:r>
          </a:p>
          <a:p>
            <a:pPr lvl="1"/>
            <a:r>
              <a:rPr lang="en-US" dirty="0" smtClean="0"/>
              <a:t>We check the next location if a location is occupied.</a:t>
            </a:r>
          </a:p>
          <a:p>
            <a:pPr lvl="1"/>
            <a:r>
              <a:rPr lang="en-US" dirty="0" smtClean="0"/>
              <a:t>We wrap around from the last table location to the first table location if necessary.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E179-A37C-CD45-A73B-2172245EC8E3}" type="datetime1">
              <a:rPr lang="en-US" smtClean="0"/>
              <a:pPr/>
              <a:t>4/25/12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Probing </a:t>
            </a:r>
            <a:r>
              <a:rPr lang="en-US" dirty="0" smtClean="0"/>
              <a:t>-- </a:t>
            </a:r>
            <a:r>
              <a:rPr lang="en-US" dirty="0"/>
              <a:t>Example</a:t>
            </a:r>
          </a:p>
        </p:txBody>
      </p:sp>
      <p:sp>
        <p:nvSpPr>
          <p:cNvPr id="67686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6172200" cy="5105400"/>
          </a:xfrm>
        </p:spPr>
        <p:txBody>
          <a:bodyPr/>
          <a:lstStyle/>
          <a:p>
            <a:r>
              <a:rPr lang="en-US" dirty="0"/>
              <a:t>Example:</a:t>
            </a:r>
          </a:p>
          <a:p>
            <a:pPr lvl="1"/>
            <a:r>
              <a:rPr lang="en-US" sz="2400" dirty="0"/>
              <a:t>Table Size is 11 (0..10)</a:t>
            </a:r>
          </a:p>
          <a:p>
            <a:pPr lvl="1"/>
            <a:r>
              <a:rPr lang="en-US" sz="2400" dirty="0"/>
              <a:t>Hash Function:  h(x) = x mod 11</a:t>
            </a:r>
          </a:p>
          <a:p>
            <a:pPr lvl="1"/>
            <a:r>
              <a:rPr lang="en-US" sz="2400" dirty="0"/>
              <a:t>Insert keys: </a:t>
            </a:r>
            <a:r>
              <a:rPr lang="en-US" sz="2400" dirty="0" smtClean="0"/>
              <a:t>20, 30, 2, 13, 25, 24, 10, 9</a:t>
            </a:r>
            <a:endParaRPr lang="en-US" sz="2400" dirty="0"/>
          </a:p>
          <a:p>
            <a:pPr lvl="2"/>
            <a:r>
              <a:rPr lang="en-US" sz="2000" dirty="0"/>
              <a:t>20 mod 11 =  9</a:t>
            </a:r>
          </a:p>
          <a:p>
            <a:pPr lvl="2"/>
            <a:r>
              <a:rPr lang="en-US" sz="2000" dirty="0"/>
              <a:t>30 mod 11 = 8</a:t>
            </a:r>
          </a:p>
          <a:p>
            <a:pPr lvl="2"/>
            <a:r>
              <a:rPr lang="en-US" sz="2000" dirty="0"/>
              <a:t>2 mod 11 = 2</a:t>
            </a:r>
          </a:p>
          <a:p>
            <a:pPr lvl="2"/>
            <a:r>
              <a:rPr lang="en-US" sz="2000" dirty="0"/>
              <a:t>13 mod 11 = 2 </a:t>
            </a:r>
            <a:r>
              <a:rPr lang="en-US" sz="2000" dirty="0">
                <a:sym typeface="Wingdings" charset="0"/>
              </a:rPr>
              <a:t> 2+1=3</a:t>
            </a:r>
          </a:p>
          <a:p>
            <a:pPr lvl="2"/>
            <a:r>
              <a:rPr lang="en-US" sz="2000" dirty="0">
                <a:sym typeface="Wingdings" charset="0"/>
              </a:rPr>
              <a:t>25 mod 11 = 3  3+1=4</a:t>
            </a:r>
          </a:p>
          <a:p>
            <a:pPr lvl="2"/>
            <a:r>
              <a:rPr lang="en-US" sz="2000" dirty="0">
                <a:sym typeface="Wingdings" charset="0"/>
              </a:rPr>
              <a:t>24 mod 11 = 2  2+1, 2+2, 2+3=5</a:t>
            </a:r>
          </a:p>
          <a:p>
            <a:pPr lvl="2"/>
            <a:r>
              <a:rPr lang="en-US" sz="2000" dirty="0">
                <a:sym typeface="Wingdings" charset="0"/>
              </a:rPr>
              <a:t>10 mod 11 = 10</a:t>
            </a:r>
          </a:p>
          <a:p>
            <a:pPr lvl="2"/>
            <a:r>
              <a:rPr lang="en-US" sz="2000" dirty="0">
                <a:sym typeface="Wingdings" charset="0"/>
              </a:rPr>
              <a:t>9 mod 11 = 9  9+1, 9+2 mod 11 =0</a:t>
            </a:r>
            <a:endParaRPr lang="en-US" sz="2000" dirty="0"/>
          </a:p>
          <a:p>
            <a:pPr lvl="1"/>
            <a:endParaRPr lang="en-US" sz="2400" dirty="0"/>
          </a:p>
        </p:txBody>
      </p:sp>
      <p:sp>
        <p:nvSpPr>
          <p:cNvPr id="5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D435E-99EE-CC4C-9EEA-3FEF4946C346}" type="datetime1">
              <a:rPr lang="en-US"/>
              <a:pPr/>
              <a:t>4/25/12</a:t>
            </a:fld>
            <a:endParaRPr lang="en-US"/>
          </a:p>
        </p:txBody>
      </p:sp>
      <p:sp>
        <p:nvSpPr>
          <p:cNvPr id="5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5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0CB56-5E54-B049-9AE0-644A5A846E32}" type="slidenum">
              <a:rPr lang="en-US"/>
              <a:pPr/>
              <a:t>16</a:t>
            </a:fld>
            <a:endParaRPr lang="en-US"/>
          </a:p>
        </p:txBody>
      </p:sp>
      <p:graphicFrame>
        <p:nvGraphicFramePr>
          <p:cNvPr id="677042" name="Group 178"/>
          <p:cNvGraphicFramePr>
            <a:graphicFrameLocks noGrp="1"/>
          </p:cNvGraphicFramePr>
          <p:nvPr/>
        </p:nvGraphicFramePr>
        <p:xfrm>
          <a:off x="7086600" y="1524000"/>
          <a:ext cx="1295400" cy="4396740"/>
        </p:xfrm>
        <a:graphic>
          <a:graphicData uri="http://schemas.openxmlformats.org/drawingml/2006/table">
            <a:tbl>
              <a:tblPr/>
              <a:tblGrid>
                <a:gridCol w="533400"/>
                <a:gridCol w="762000"/>
              </a:tblGrid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4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5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6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7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8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9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10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Probing -- Clustering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1"/>
            <a:ext cx="9182100" cy="4983166"/>
          </a:xfrm>
        </p:spPr>
        <p:txBody>
          <a:bodyPr>
            <a:noAutofit/>
          </a:bodyPr>
          <a:lstStyle/>
          <a:p>
            <a:pPr>
              <a:spcBef>
                <a:spcPts val="300"/>
              </a:spcBef>
            </a:pPr>
            <a:r>
              <a:rPr lang="en-US" sz="2800" dirty="0" smtClean="0"/>
              <a:t>One of the problems with linear probing is that table items tend to </a:t>
            </a:r>
            <a:r>
              <a:rPr lang="en-US" sz="2800" b="1" dirty="0" smtClean="0"/>
              <a:t>cluster</a:t>
            </a:r>
            <a:r>
              <a:rPr lang="en-US" sz="2800" dirty="0" smtClean="0"/>
              <a:t> together in the hash table. </a:t>
            </a:r>
          </a:p>
          <a:p>
            <a:pPr lvl="1">
              <a:spcBef>
                <a:spcPts val="300"/>
              </a:spcBef>
            </a:pPr>
            <a:r>
              <a:rPr lang="en-US" sz="2400" dirty="0" smtClean="0"/>
              <a:t>This means that the table contains groups of consecutively occupied locations.</a:t>
            </a:r>
            <a:endParaRPr lang="en-US" sz="200" dirty="0" smtClean="0"/>
          </a:p>
          <a:p>
            <a:pPr lvl="5">
              <a:spcBef>
                <a:spcPts val="300"/>
              </a:spcBef>
            </a:pPr>
            <a:endParaRPr lang="en-US" sz="1600" dirty="0" smtClean="0"/>
          </a:p>
          <a:p>
            <a:pPr>
              <a:spcBef>
                <a:spcPts val="300"/>
              </a:spcBef>
            </a:pPr>
            <a:r>
              <a:rPr lang="en-US" sz="2800" dirty="0" smtClean="0"/>
              <a:t>This phenomenon is called </a:t>
            </a:r>
            <a:r>
              <a:rPr lang="en-US" sz="2800" b="1" dirty="0" smtClean="0"/>
              <a:t>primary clustering</a:t>
            </a:r>
            <a:r>
              <a:rPr lang="en-US" sz="2800" dirty="0" smtClean="0"/>
              <a:t>.</a:t>
            </a:r>
          </a:p>
          <a:p>
            <a:pPr lvl="1">
              <a:spcBef>
                <a:spcPts val="300"/>
              </a:spcBef>
            </a:pPr>
            <a:r>
              <a:rPr lang="en-US" sz="2400" dirty="0" smtClean="0"/>
              <a:t>Clusters can get close to one another, and merge into a larger cluster.</a:t>
            </a:r>
          </a:p>
          <a:p>
            <a:pPr lvl="1">
              <a:spcBef>
                <a:spcPts val="300"/>
              </a:spcBef>
            </a:pPr>
            <a:r>
              <a:rPr lang="en-US" sz="2400" dirty="0" smtClean="0"/>
              <a:t>Thus, the one part of the table might be quite dense, even though another part has relatively few items.</a:t>
            </a:r>
            <a:endParaRPr lang="en-US" sz="600" dirty="0" smtClean="0"/>
          </a:p>
          <a:p>
            <a:pPr lvl="1">
              <a:spcBef>
                <a:spcPts val="300"/>
              </a:spcBef>
            </a:pPr>
            <a:r>
              <a:rPr lang="en-US" sz="2400" dirty="0" smtClean="0"/>
              <a:t>Primary clustering causes long probe searches, and therefore, decreases the overall efficiency.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E179-A37C-CD45-A73B-2172245EC8E3}" type="datetime1">
              <a:rPr lang="en-US" smtClean="0"/>
              <a:pPr/>
              <a:t>4/25/12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Addressing</a:t>
            </a:r>
            <a:r>
              <a:rPr lang="en-US" dirty="0" smtClean="0"/>
              <a:t> -- </a:t>
            </a:r>
            <a:r>
              <a:rPr lang="en-US" dirty="0"/>
              <a:t>Quadratic Probing</a:t>
            </a:r>
          </a:p>
        </p:txBody>
      </p:sp>
      <p:sp>
        <p:nvSpPr>
          <p:cNvPr id="6799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dirty="0"/>
              <a:t>Primary clustering problem can</a:t>
            </a:r>
            <a:r>
              <a:rPr lang="en-US" dirty="0" smtClean="0"/>
              <a:t> almost be eliminated </a:t>
            </a:r>
            <a:r>
              <a:rPr lang="en-US" dirty="0"/>
              <a:t>if we </a:t>
            </a:r>
            <a:r>
              <a:rPr lang="en-US" dirty="0" smtClean="0"/>
              <a:t>use a </a:t>
            </a:r>
            <a:r>
              <a:rPr lang="en-US" b="1" dirty="0"/>
              <a:t>quadratic probing</a:t>
            </a:r>
            <a:r>
              <a:rPr lang="en-US" dirty="0"/>
              <a:t> scheme.</a:t>
            </a:r>
            <a:endParaRPr lang="en-US" dirty="0" smtClean="0"/>
          </a:p>
          <a:p>
            <a:pPr lvl="4">
              <a:lnSpc>
                <a:spcPct val="110000"/>
              </a:lnSpc>
            </a:pPr>
            <a:endParaRPr lang="en-US" dirty="0" smtClean="0"/>
          </a:p>
          <a:p>
            <a:pPr>
              <a:lnSpc>
                <a:spcPct val="110000"/>
              </a:lnSpc>
            </a:pPr>
            <a:r>
              <a:rPr lang="en-US" dirty="0" smtClean="0"/>
              <a:t>In </a:t>
            </a:r>
            <a:r>
              <a:rPr lang="en-US" dirty="0"/>
              <a:t>quadratic probing,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We start from the original hash location  </a:t>
            </a:r>
            <a:r>
              <a:rPr lang="en-US" b="1" dirty="0" err="1">
                <a:latin typeface="Courier New" charset="0"/>
              </a:rPr>
              <a:t>i</a:t>
            </a:r>
            <a:endParaRPr lang="en-US" b="1" dirty="0">
              <a:latin typeface="Courier New" charset="0"/>
            </a:endParaRPr>
          </a:p>
          <a:p>
            <a:pPr lvl="1">
              <a:lnSpc>
                <a:spcPct val="110000"/>
              </a:lnSpc>
            </a:pPr>
            <a:r>
              <a:rPr lang="en-US" dirty="0"/>
              <a:t>If a location is occupied, we check the locations </a:t>
            </a:r>
            <a:r>
              <a:rPr lang="en-US" dirty="0" smtClean="0"/>
              <a:t>           </a:t>
            </a:r>
            <a:r>
              <a:rPr lang="en-US" b="1" dirty="0" smtClean="0">
                <a:latin typeface="Courier New" charset="0"/>
              </a:rPr>
              <a:t>i</a:t>
            </a:r>
            <a:r>
              <a:rPr lang="en-US" b="1" dirty="0">
                <a:latin typeface="Courier New" charset="0"/>
              </a:rPr>
              <a:t>+1</a:t>
            </a:r>
            <a:r>
              <a:rPr lang="en-US" b="1" baseline="30000" dirty="0">
                <a:latin typeface="Courier New" charset="0"/>
              </a:rPr>
              <a:t>2 ,  </a:t>
            </a:r>
            <a:r>
              <a:rPr lang="en-US" b="1" dirty="0">
                <a:latin typeface="Courier New" charset="0"/>
              </a:rPr>
              <a:t>i+2</a:t>
            </a:r>
            <a:r>
              <a:rPr lang="en-US" b="1" baseline="30000" dirty="0">
                <a:latin typeface="Courier New" charset="0"/>
              </a:rPr>
              <a:t>2 , </a:t>
            </a:r>
            <a:r>
              <a:rPr lang="en-US" b="1" dirty="0">
                <a:latin typeface="Courier New" charset="0"/>
              </a:rPr>
              <a:t>i+3</a:t>
            </a:r>
            <a:r>
              <a:rPr lang="en-US" b="1" baseline="30000" dirty="0">
                <a:latin typeface="Courier New" charset="0"/>
              </a:rPr>
              <a:t>2</a:t>
            </a:r>
            <a:r>
              <a:rPr lang="en-US" b="1" dirty="0">
                <a:latin typeface="Courier New" charset="0"/>
              </a:rPr>
              <a:t> , i+4</a:t>
            </a:r>
            <a:r>
              <a:rPr lang="en-US" b="1" baseline="30000" dirty="0">
                <a:latin typeface="Courier New" charset="0"/>
              </a:rPr>
              <a:t>2</a:t>
            </a:r>
            <a:r>
              <a:rPr lang="en-US" b="1" dirty="0">
                <a:latin typeface="Courier New" charset="0"/>
              </a:rPr>
              <a:t> ...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We wrap around from the last table location to the first table </a:t>
            </a:r>
            <a:r>
              <a:rPr lang="en-US" dirty="0" smtClean="0"/>
              <a:t>location, </a:t>
            </a:r>
            <a:r>
              <a:rPr lang="en-US" dirty="0"/>
              <a:t>if necessary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7AE54-6717-9744-B98A-7CAF4C53B058}" type="datetime1">
              <a:rPr lang="en-US"/>
              <a:pPr/>
              <a:t>4/25/12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08F77-9E55-004D-BE4E-59861318E2D8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Quadratic Probing</a:t>
            </a:r>
            <a:r>
              <a:rPr lang="en-US" dirty="0" smtClean="0"/>
              <a:t> -- </a:t>
            </a:r>
            <a:r>
              <a:rPr lang="en-US" dirty="0"/>
              <a:t>Example</a:t>
            </a:r>
          </a:p>
        </p:txBody>
      </p:sp>
      <p:sp>
        <p:nvSpPr>
          <p:cNvPr id="68096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6172200" cy="51054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Example:</a:t>
            </a:r>
          </a:p>
          <a:p>
            <a:pPr lvl="1"/>
            <a:r>
              <a:rPr lang="en-US" sz="2400" dirty="0"/>
              <a:t>Table Size is 11 (0..10)</a:t>
            </a:r>
          </a:p>
          <a:p>
            <a:pPr lvl="1"/>
            <a:r>
              <a:rPr lang="en-US" sz="2400" dirty="0"/>
              <a:t>Hash Function:  h(x) = x mod 11</a:t>
            </a:r>
          </a:p>
          <a:p>
            <a:pPr lvl="1"/>
            <a:r>
              <a:rPr lang="en-US" sz="2400" dirty="0"/>
              <a:t>Insert keys: </a:t>
            </a:r>
            <a:r>
              <a:rPr lang="en-US" sz="2400" dirty="0" smtClean="0"/>
              <a:t>20, 30, 2, 13, 25, 24, 10, 9</a:t>
            </a:r>
            <a:endParaRPr lang="en-US" sz="2400" dirty="0"/>
          </a:p>
          <a:p>
            <a:pPr lvl="2"/>
            <a:r>
              <a:rPr lang="en-US" sz="2000" dirty="0"/>
              <a:t>20 mod 11 =  9</a:t>
            </a:r>
          </a:p>
          <a:p>
            <a:pPr lvl="2"/>
            <a:r>
              <a:rPr lang="en-US" sz="2000" dirty="0"/>
              <a:t>30 mod 11 = 8</a:t>
            </a:r>
          </a:p>
          <a:p>
            <a:pPr lvl="2"/>
            <a:r>
              <a:rPr lang="en-US" sz="2000" dirty="0"/>
              <a:t>2 mod 11 = 2</a:t>
            </a:r>
          </a:p>
          <a:p>
            <a:pPr lvl="2"/>
            <a:r>
              <a:rPr lang="en-US" sz="2000" dirty="0"/>
              <a:t>13 mod 11 = 2 </a:t>
            </a:r>
            <a:r>
              <a:rPr lang="en-US" sz="2000" dirty="0">
                <a:sym typeface="Wingdings" charset="0"/>
              </a:rPr>
              <a:t> 2+1</a:t>
            </a:r>
            <a:r>
              <a:rPr lang="en-US" sz="2000" baseline="30000" dirty="0">
                <a:sym typeface="Wingdings" charset="0"/>
              </a:rPr>
              <a:t>2</a:t>
            </a:r>
            <a:r>
              <a:rPr lang="en-US" sz="2000" dirty="0">
                <a:sym typeface="Wingdings" charset="0"/>
              </a:rPr>
              <a:t>=3</a:t>
            </a:r>
          </a:p>
          <a:p>
            <a:pPr lvl="2"/>
            <a:r>
              <a:rPr lang="en-US" sz="2000" dirty="0">
                <a:sym typeface="Wingdings" charset="0"/>
              </a:rPr>
              <a:t>25 mod 11 = 3  3+1</a:t>
            </a:r>
            <a:r>
              <a:rPr lang="en-US" sz="2000" baseline="30000" dirty="0">
                <a:sym typeface="Wingdings" charset="0"/>
              </a:rPr>
              <a:t>2</a:t>
            </a:r>
            <a:r>
              <a:rPr lang="en-US" sz="2000" dirty="0">
                <a:sym typeface="Wingdings" charset="0"/>
              </a:rPr>
              <a:t>=4</a:t>
            </a:r>
          </a:p>
          <a:p>
            <a:pPr lvl="2"/>
            <a:r>
              <a:rPr lang="en-US" sz="2000" dirty="0">
                <a:sym typeface="Wingdings" charset="0"/>
              </a:rPr>
              <a:t>24 mod 11 = 2  2+1</a:t>
            </a:r>
            <a:r>
              <a:rPr lang="en-US" sz="2000" baseline="30000" dirty="0">
                <a:sym typeface="Wingdings" charset="0"/>
              </a:rPr>
              <a:t>2</a:t>
            </a:r>
            <a:r>
              <a:rPr lang="en-US" sz="2000" dirty="0">
                <a:sym typeface="Wingdings" charset="0"/>
              </a:rPr>
              <a:t>, 2+2</a:t>
            </a:r>
            <a:r>
              <a:rPr lang="en-US" sz="2000" baseline="30000" dirty="0">
                <a:sym typeface="Wingdings" charset="0"/>
              </a:rPr>
              <a:t>2</a:t>
            </a:r>
            <a:r>
              <a:rPr lang="en-US" sz="2000" dirty="0">
                <a:sym typeface="Wingdings" charset="0"/>
              </a:rPr>
              <a:t>=6</a:t>
            </a:r>
          </a:p>
          <a:p>
            <a:pPr lvl="2"/>
            <a:r>
              <a:rPr lang="en-US" sz="2000" dirty="0">
                <a:sym typeface="Wingdings" charset="0"/>
              </a:rPr>
              <a:t>10 mod 11 = 10</a:t>
            </a:r>
          </a:p>
          <a:p>
            <a:pPr lvl="2"/>
            <a:r>
              <a:rPr lang="en-US" sz="2000" dirty="0">
                <a:sym typeface="Wingdings" charset="0"/>
              </a:rPr>
              <a:t>9 mod 11 = 9  9+1</a:t>
            </a:r>
            <a:r>
              <a:rPr lang="en-US" sz="2000" baseline="30000" dirty="0">
                <a:sym typeface="Wingdings" charset="0"/>
              </a:rPr>
              <a:t>2</a:t>
            </a:r>
            <a:r>
              <a:rPr lang="en-US" sz="2000" dirty="0">
                <a:sym typeface="Wingdings" charset="0"/>
              </a:rPr>
              <a:t>, 9+2</a:t>
            </a:r>
            <a:r>
              <a:rPr lang="en-US" sz="2000" baseline="30000" dirty="0">
                <a:sym typeface="Wingdings" charset="0"/>
              </a:rPr>
              <a:t>2</a:t>
            </a:r>
            <a:r>
              <a:rPr lang="en-US" sz="2000" dirty="0">
                <a:sym typeface="Wingdings" charset="0"/>
              </a:rPr>
              <a:t> mod 11, </a:t>
            </a:r>
          </a:p>
          <a:p>
            <a:pPr lvl="2">
              <a:buFontTx/>
              <a:buNone/>
            </a:pPr>
            <a:r>
              <a:rPr lang="en-US" sz="2000" dirty="0">
                <a:sym typeface="Wingdings" charset="0"/>
              </a:rPr>
              <a:t>			9+3</a:t>
            </a:r>
            <a:r>
              <a:rPr lang="en-US" sz="2000" baseline="30000" dirty="0">
                <a:sym typeface="Wingdings" charset="0"/>
              </a:rPr>
              <a:t>2</a:t>
            </a:r>
            <a:r>
              <a:rPr lang="en-US" sz="2000" dirty="0">
                <a:sym typeface="Wingdings" charset="0"/>
              </a:rPr>
              <a:t> mod 11 =7</a:t>
            </a:r>
            <a:endParaRPr lang="en-US" sz="2000" dirty="0"/>
          </a:p>
          <a:p>
            <a:pPr lvl="1"/>
            <a:endParaRPr lang="en-US" sz="2400" dirty="0"/>
          </a:p>
        </p:txBody>
      </p:sp>
      <p:sp>
        <p:nvSpPr>
          <p:cNvPr id="5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22C57-E520-C949-8025-8655AC7DF7C5}" type="datetime1">
              <a:rPr lang="en-US"/>
              <a:pPr/>
              <a:t>4/25/12</a:t>
            </a:fld>
            <a:endParaRPr lang="en-US"/>
          </a:p>
        </p:txBody>
      </p:sp>
      <p:sp>
        <p:nvSpPr>
          <p:cNvPr id="5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5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06BB6-2EED-DF4A-B3C8-990B47D0DD36}" type="slidenum">
              <a:rPr lang="en-US"/>
              <a:pPr/>
              <a:t>19</a:t>
            </a:fld>
            <a:endParaRPr lang="en-US"/>
          </a:p>
        </p:txBody>
      </p:sp>
      <p:graphicFrame>
        <p:nvGraphicFramePr>
          <p:cNvPr id="680964" name="Group 4"/>
          <p:cNvGraphicFramePr>
            <a:graphicFrameLocks noGrp="1"/>
          </p:cNvGraphicFramePr>
          <p:nvPr/>
        </p:nvGraphicFramePr>
        <p:xfrm>
          <a:off x="7086600" y="1524000"/>
          <a:ext cx="1295400" cy="4396740"/>
        </p:xfrm>
        <a:graphic>
          <a:graphicData uri="http://schemas.openxmlformats.org/drawingml/2006/table">
            <a:tbl>
              <a:tblPr/>
              <a:tblGrid>
                <a:gridCol w="533400"/>
                <a:gridCol w="762000"/>
              </a:tblGrid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4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5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6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7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8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9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10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6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 Function</a:t>
            </a:r>
            <a:r>
              <a:rPr lang="en-US" dirty="0" smtClean="0"/>
              <a:t> -- </a:t>
            </a:r>
            <a:r>
              <a:rPr lang="en-US" dirty="0"/>
              <a:t>Address Calculator</a:t>
            </a:r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E928-7289-0348-B6D5-0BE3C597747B}" type="datetime1">
              <a:rPr lang="en-US"/>
              <a:pPr/>
              <a:t>4/25/12</a:t>
            </a:fld>
            <a:endParaRPr 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9C001-4BE8-584F-9DD9-16B33BF063FF}" type="slidenum">
              <a:rPr lang="en-US"/>
              <a:pPr/>
              <a:t>2</a:t>
            </a:fld>
            <a:endParaRPr lang="en-US"/>
          </a:p>
        </p:txBody>
      </p:sp>
      <p:pic>
        <p:nvPicPr>
          <p:cNvPr id="665603" name="Picture 3" descr="Carrano1244.pct                                                000C8735 The Brain                      B3A96F87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676400"/>
            <a:ext cx="7708900" cy="3949700"/>
          </a:xfrm>
          <a:prstGeom prst="rect">
            <a:avLst/>
          </a:prstGeom>
          <a:noFill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65604" name="Text Box 4"/>
          <p:cNvSpPr txBox="1">
            <a:spLocks noChangeArrowheads="1"/>
          </p:cNvSpPr>
          <p:nvPr/>
        </p:nvSpPr>
        <p:spPr bwMode="auto">
          <a:xfrm>
            <a:off x="3674000" y="3810000"/>
            <a:ext cx="18886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tx2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i="1" dirty="0">
                <a:solidFill>
                  <a:srgbClr val="0000FF"/>
                </a:solidFill>
              </a:rPr>
              <a:t>Hash Function</a:t>
            </a:r>
          </a:p>
        </p:txBody>
      </p:sp>
      <p:sp>
        <p:nvSpPr>
          <p:cNvPr id="665605" name="Text Box 5"/>
          <p:cNvSpPr txBox="1">
            <a:spLocks noChangeArrowheads="1"/>
          </p:cNvSpPr>
          <p:nvPr/>
        </p:nvSpPr>
        <p:spPr bwMode="auto">
          <a:xfrm>
            <a:off x="7239000" y="5619690"/>
            <a:ext cx="147970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tx2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i="1" dirty="0">
                <a:solidFill>
                  <a:srgbClr val="0000FF"/>
                </a:solidFill>
              </a:rPr>
              <a:t>Hash Table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Addressing -- Double Hashing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0"/>
            <a:ext cx="9105900" cy="5257799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Bef>
                <a:spcPts val="300"/>
              </a:spcBef>
            </a:pPr>
            <a:r>
              <a:rPr lang="en-US" dirty="0" smtClean="0"/>
              <a:t>Double hashing also reduces clustering.</a:t>
            </a:r>
          </a:p>
          <a:p>
            <a:pPr>
              <a:lnSpc>
                <a:spcPct val="110000"/>
              </a:lnSpc>
              <a:spcBef>
                <a:spcPts val="300"/>
              </a:spcBef>
            </a:pPr>
            <a:r>
              <a:rPr lang="en-US" dirty="0" smtClean="0"/>
              <a:t>In linear and quadratic probing, increments used during probing are independent from the key.</a:t>
            </a:r>
          </a:p>
          <a:p>
            <a:pPr>
              <a:lnSpc>
                <a:spcPct val="110000"/>
              </a:lnSpc>
              <a:spcBef>
                <a:spcPts val="300"/>
              </a:spcBef>
            </a:pPr>
            <a:r>
              <a:rPr lang="en-US" b="1" i="1" dirty="0" smtClean="0">
                <a:solidFill>
                  <a:srgbClr val="0000FF"/>
                </a:solidFill>
              </a:rPr>
              <a:t>Double hashing</a:t>
            </a:r>
            <a:r>
              <a:rPr lang="en-US" dirty="0" smtClean="0"/>
              <a:t> selects increments using a second hash function h</a:t>
            </a:r>
            <a:r>
              <a:rPr lang="en-US" baseline="-25000" dirty="0" smtClean="0"/>
              <a:t>2</a:t>
            </a:r>
            <a:r>
              <a:rPr lang="en-US" dirty="0" smtClean="0"/>
              <a:t>. This second function should satisfy</a:t>
            </a:r>
          </a:p>
          <a:p>
            <a:pPr>
              <a:lnSpc>
                <a:spcPct val="110000"/>
              </a:lnSpc>
              <a:spcBef>
                <a:spcPts val="300"/>
              </a:spcBef>
              <a:buNone/>
            </a:pPr>
            <a:r>
              <a:rPr lang="en-US" dirty="0" smtClean="0"/>
              <a:t>	h</a:t>
            </a:r>
            <a:r>
              <a:rPr lang="en-US" baseline="-25000" dirty="0" smtClean="0"/>
              <a:t>2</a:t>
            </a:r>
            <a:r>
              <a:rPr lang="en-US" dirty="0" smtClean="0"/>
              <a:t>(key) </a:t>
            </a:r>
            <a:r>
              <a:rPr lang="en-US" dirty="0" err="1" smtClean="0">
                <a:sym typeface="Symbol" charset="0"/>
              </a:rPr>
              <a:t></a:t>
            </a:r>
            <a:r>
              <a:rPr lang="en-US" dirty="0" smtClean="0">
                <a:sym typeface="Symbol" charset="0"/>
              </a:rPr>
              <a:t> 0</a:t>
            </a:r>
          </a:p>
          <a:p>
            <a:pPr>
              <a:lnSpc>
                <a:spcPct val="110000"/>
              </a:lnSpc>
              <a:spcBef>
                <a:spcPts val="300"/>
              </a:spcBef>
              <a:buNone/>
            </a:pPr>
            <a:r>
              <a:rPr lang="en-US" dirty="0" smtClean="0"/>
              <a:t>	h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 err="1" smtClean="0">
                <a:sym typeface="Symbol" charset="0"/>
              </a:rPr>
              <a:t></a:t>
            </a:r>
            <a:r>
              <a:rPr lang="en-US" dirty="0" smtClean="0">
                <a:sym typeface="Symbol" charset="0"/>
              </a:rPr>
              <a:t> </a:t>
            </a:r>
            <a:r>
              <a:rPr lang="en-US" dirty="0" smtClean="0"/>
              <a:t>h</a:t>
            </a:r>
            <a:r>
              <a:rPr lang="en-US" baseline="-25000" dirty="0" smtClean="0"/>
              <a:t>1</a:t>
            </a:r>
            <a:endParaRPr lang="en-US" dirty="0" smtClean="0"/>
          </a:p>
          <a:p>
            <a:pPr>
              <a:lnSpc>
                <a:spcPct val="110000"/>
              </a:lnSpc>
              <a:spcBef>
                <a:spcPts val="300"/>
              </a:spcBef>
            </a:pPr>
            <a:r>
              <a:rPr lang="en-US" dirty="0" smtClean="0"/>
              <a:t>It probes the following locations until it finds an unoccupied place</a:t>
            </a:r>
          </a:p>
          <a:p>
            <a:pPr>
              <a:lnSpc>
                <a:spcPct val="110000"/>
              </a:lnSpc>
              <a:spcBef>
                <a:spcPts val="300"/>
              </a:spcBef>
              <a:buNone/>
            </a:pPr>
            <a:r>
              <a:rPr lang="en-US" dirty="0" smtClean="0"/>
              <a:t>	h</a:t>
            </a:r>
            <a:r>
              <a:rPr lang="en-US" baseline="-25000" dirty="0" smtClean="0"/>
              <a:t>1</a:t>
            </a:r>
            <a:r>
              <a:rPr lang="en-US" dirty="0" smtClean="0"/>
              <a:t>(key),   h</a:t>
            </a:r>
            <a:r>
              <a:rPr lang="en-US" baseline="-25000" dirty="0" smtClean="0"/>
              <a:t>1</a:t>
            </a:r>
            <a:r>
              <a:rPr lang="en-US" dirty="0" smtClean="0"/>
              <a:t>(key) + h</a:t>
            </a:r>
            <a:r>
              <a:rPr lang="en-US" baseline="-25000" dirty="0" smtClean="0"/>
              <a:t>2</a:t>
            </a:r>
            <a:r>
              <a:rPr lang="en-US" dirty="0" smtClean="0"/>
              <a:t>(key),    h</a:t>
            </a:r>
            <a:r>
              <a:rPr lang="en-US" baseline="-25000" dirty="0" smtClean="0"/>
              <a:t>1</a:t>
            </a:r>
            <a:r>
              <a:rPr lang="en-US" dirty="0" smtClean="0"/>
              <a:t>(key) + 2*h</a:t>
            </a:r>
            <a:r>
              <a:rPr lang="en-US" baseline="-25000" dirty="0" smtClean="0"/>
              <a:t>2</a:t>
            </a:r>
            <a:r>
              <a:rPr lang="en-US" dirty="0" smtClean="0"/>
              <a:t>(key),   ...</a:t>
            </a:r>
            <a:endParaRPr lang="en-US" baseline="-25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E179-A37C-CD45-A73B-2172245EC8E3}" type="datetime1">
              <a:rPr lang="en-US" smtClean="0"/>
              <a:pPr/>
              <a:t>4/25/12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Double Hashing </a:t>
            </a:r>
            <a:r>
              <a:rPr lang="en-US" dirty="0" smtClean="0"/>
              <a:t>-- </a:t>
            </a:r>
            <a:r>
              <a:rPr lang="en-US" dirty="0"/>
              <a:t>Example</a:t>
            </a:r>
          </a:p>
        </p:txBody>
      </p:sp>
      <p:sp>
        <p:nvSpPr>
          <p:cNvPr id="68301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6172200" cy="5105400"/>
          </a:xfrm>
        </p:spPr>
        <p:txBody>
          <a:bodyPr/>
          <a:lstStyle/>
          <a:p>
            <a:r>
              <a:rPr lang="en-US" dirty="0"/>
              <a:t>Example:</a:t>
            </a:r>
          </a:p>
          <a:p>
            <a:pPr lvl="1"/>
            <a:r>
              <a:rPr lang="en-US" sz="2400" dirty="0"/>
              <a:t>Table Size is 11 (0..10)</a:t>
            </a:r>
          </a:p>
          <a:p>
            <a:pPr lvl="1"/>
            <a:r>
              <a:rPr lang="en-US" sz="2400" dirty="0"/>
              <a:t>Hash Function:  h</a:t>
            </a:r>
            <a:r>
              <a:rPr lang="en-US" sz="2400" baseline="-25000" dirty="0"/>
              <a:t>1</a:t>
            </a:r>
            <a:r>
              <a:rPr lang="en-US" sz="2400" dirty="0"/>
              <a:t>(x) = x mod 11</a:t>
            </a:r>
          </a:p>
          <a:p>
            <a:pPr lvl="1">
              <a:buFontTx/>
              <a:buNone/>
            </a:pPr>
            <a:r>
              <a:rPr lang="en-US" sz="2400" dirty="0"/>
              <a:t>				h</a:t>
            </a:r>
            <a:r>
              <a:rPr lang="en-US" sz="2400" baseline="-25000" dirty="0"/>
              <a:t>2</a:t>
            </a:r>
            <a:r>
              <a:rPr lang="en-US" sz="2400" dirty="0"/>
              <a:t>(x) = 7 – (x mod 7)</a:t>
            </a:r>
          </a:p>
          <a:p>
            <a:pPr lvl="1"/>
            <a:r>
              <a:rPr lang="en-US" sz="2400" dirty="0"/>
              <a:t>Insert keys: </a:t>
            </a:r>
            <a:r>
              <a:rPr lang="en-US" sz="2400" dirty="0" smtClean="0"/>
              <a:t>58, 14, 91</a:t>
            </a:r>
            <a:endParaRPr lang="en-US" sz="2400" dirty="0"/>
          </a:p>
          <a:p>
            <a:pPr lvl="2"/>
            <a:r>
              <a:rPr lang="en-US" sz="2000" dirty="0"/>
              <a:t>58 mod 11 =  3</a:t>
            </a:r>
          </a:p>
          <a:p>
            <a:pPr lvl="2"/>
            <a:r>
              <a:rPr lang="en-US" sz="2000" dirty="0"/>
              <a:t>14 mod 11 = 3 </a:t>
            </a:r>
            <a:r>
              <a:rPr lang="en-US" sz="2000" dirty="0">
                <a:sym typeface="Wingdings" charset="0"/>
              </a:rPr>
              <a:t> 3+7=10</a:t>
            </a:r>
            <a:endParaRPr lang="en-US" sz="2000" dirty="0"/>
          </a:p>
          <a:p>
            <a:pPr lvl="2"/>
            <a:r>
              <a:rPr lang="en-US" sz="2000" dirty="0"/>
              <a:t>91 mod 11 = 3 </a:t>
            </a:r>
            <a:r>
              <a:rPr lang="en-US" sz="2000" dirty="0">
                <a:sym typeface="Wingdings" charset="0"/>
              </a:rPr>
              <a:t> 3+7, 3+2*7 mod 11=6</a:t>
            </a:r>
            <a:endParaRPr lang="en-US" sz="2000" dirty="0"/>
          </a:p>
          <a:p>
            <a:pPr lvl="1">
              <a:buFontTx/>
              <a:buNone/>
            </a:pPr>
            <a:endParaRPr lang="en-US" sz="2400" dirty="0"/>
          </a:p>
        </p:txBody>
      </p:sp>
      <p:sp>
        <p:nvSpPr>
          <p:cNvPr id="5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B8343-B119-FD40-A308-66C3DA735B33}" type="datetime1">
              <a:rPr lang="en-US"/>
              <a:pPr/>
              <a:t>4/25/12</a:t>
            </a:fld>
            <a:endParaRPr lang="en-US"/>
          </a:p>
        </p:txBody>
      </p:sp>
      <p:sp>
        <p:nvSpPr>
          <p:cNvPr id="5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5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35D2-A607-6A40-B780-0A87ED129317}" type="slidenum">
              <a:rPr lang="en-US"/>
              <a:pPr/>
              <a:t>21</a:t>
            </a:fld>
            <a:endParaRPr lang="en-US"/>
          </a:p>
        </p:txBody>
      </p:sp>
      <p:graphicFrame>
        <p:nvGraphicFramePr>
          <p:cNvPr id="683012" name="Group 4"/>
          <p:cNvGraphicFramePr>
            <a:graphicFrameLocks noGrp="1"/>
          </p:cNvGraphicFramePr>
          <p:nvPr/>
        </p:nvGraphicFramePr>
        <p:xfrm>
          <a:off x="7086600" y="1524000"/>
          <a:ext cx="1295400" cy="4396740"/>
        </p:xfrm>
        <a:graphic>
          <a:graphicData uri="http://schemas.openxmlformats.org/drawingml/2006/table">
            <a:tbl>
              <a:tblPr/>
              <a:tblGrid>
                <a:gridCol w="533400"/>
                <a:gridCol w="762000"/>
              </a:tblGrid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4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5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6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7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8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9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10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Open Addressing -- Retrieval &amp; Deletion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To retrieve an item with a given key, we probe the locations (same as insertion) until we find the desired item or we reach to an empty location.</a:t>
            </a:r>
          </a:p>
          <a:p>
            <a:pPr lvl="4">
              <a:lnSpc>
                <a:spcPct val="120000"/>
              </a:lnSpc>
            </a:pP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smtClean="0"/>
              <a:t>Deletions in open addressing cause complications</a:t>
            </a:r>
          </a:p>
          <a:p>
            <a:pPr lvl="1">
              <a:lnSpc>
                <a:spcPct val="120000"/>
              </a:lnSpc>
            </a:pPr>
            <a:r>
              <a:rPr lang="en-US" sz="2843" dirty="0" smtClean="0"/>
              <a:t>We CANNOT simply delete an item from the hash table because this new empty (a deleted) location causes to stop prematurely (incorrectly) indicating a failure during a retrieval.</a:t>
            </a:r>
          </a:p>
          <a:p>
            <a:pPr lvl="1">
              <a:lnSpc>
                <a:spcPct val="120000"/>
              </a:lnSpc>
            </a:pPr>
            <a:r>
              <a:rPr lang="en-US" sz="2843" dirty="0" smtClean="0"/>
              <a:t>Solution: We have to have three kinds of locations in a hash table: </a:t>
            </a:r>
            <a:r>
              <a:rPr lang="en-US" sz="2843" b="1" i="1" dirty="0" smtClean="0"/>
              <a:t>Occupied, Empty, Deleted</a:t>
            </a:r>
            <a:r>
              <a:rPr lang="en-US" sz="2843" dirty="0" smtClean="0"/>
              <a:t>.</a:t>
            </a:r>
          </a:p>
          <a:p>
            <a:pPr lvl="1">
              <a:lnSpc>
                <a:spcPct val="120000"/>
              </a:lnSpc>
            </a:pPr>
            <a:r>
              <a:rPr lang="en-US" sz="2843" dirty="0" smtClean="0"/>
              <a:t>A deleted location will be treated as an occupied location during retrieval and insertion.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E179-A37C-CD45-A73B-2172245EC8E3}" type="datetime1">
              <a:rPr lang="en-US" smtClean="0"/>
              <a:pPr/>
              <a:t>4/25/12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Separate Chaining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1"/>
            <a:ext cx="9182100" cy="4983166"/>
          </a:xfrm>
        </p:spPr>
        <p:txBody>
          <a:bodyPr>
            <a:noAutofit/>
          </a:bodyPr>
          <a:lstStyle/>
          <a:p>
            <a:pPr>
              <a:spcBef>
                <a:spcPts val="300"/>
              </a:spcBef>
            </a:pPr>
            <a:r>
              <a:rPr lang="en-US" sz="2800" dirty="0" smtClean="0"/>
              <a:t>Another way to resolve collisions is to change the structure of the hash table.</a:t>
            </a:r>
          </a:p>
          <a:p>
            <a:pPr lvl="1">
              <a:spcBef>
                <a:spcPts val="300"/>
              </a:spcBef>
            </a:pPr>
            <a:r>
              <a:rPr lang="en-US" sz="2400" dirty="0" smtClean="0"/>
              <a:t>In open-addressing, each location holds only one item.</a:t>
            </a:r>
          </a:p>
          <a:p>
            <a:pPr lvl="1">
              <a:spcBef>
                <a:spcPts val="300"/>
              </a:spcBef>
            </a:pPr>
            <a:r>
              <a:rPr lang="en-US" sz="2400" dirty="0" smtClean="0"/>
              <a:t>We can define a hash table so that each location is itself an array called bucket, so that we can store the items that are hashed into this location in this array.</a:t>
            </a:r>
          </a:p>
          <a:p>
            <a:pPr lvl="2">
              <a:spcBef>
                <a:spcPts val="300"/>
              </a:spcBef>
            </a:pPr>
            <a:r>
              <a:rPr lang="en-US" sz="2000" dirty="0" smtClean="0"/>
              <a:t>Problem: What will be the size of the bucket?</a:t>
            </a:r>
          </a:p>
          <a:p>
            <a:pPr lvl="1">
              <a:spcBef>
                <a:spcPts val="300"/>
              </a:spcBef>
            </a:pPr>
            <a:r>
              <a:rPr lang="en-US" sz="2400" dirty="0" smtClean="0"/>
              <a:t>A better approach is to design the hash table as an array of linked lists, this method is known as </a:t>
            </a:r>
            <a:r>
              <a:rPr lang="en-US" sz="2400" b="1" i="1" dirty="0" smtClean="0">
                <a:solidFill>
                  <a:srgbClr val="0000FF"/>
                </a:solidFill>
              </a:rPr>
              <a:t>separate-chaining</a:t>
            </a:r>
            <a:r>
              <a:rPr lang="en-US" sz="2400" dirty="0" smtClean="0"/>
              <a:t>.</a:t>
            </a:r>
          </a:p>
          <a:p>
            <a:pPr lvl="1">
              <a:spcBef>
                <a:spcPts val="300"/>
              </a:spcBef>
            </a:pPr>
            <a:r>
              <a:rPr lang="en-US" sz="2400" dirty="0" smtClean="0"/>
              <a:t>In separate-chaining, each entry (of the hash table) is a pointer to a linked list (the chain) of the items that the hash function has mapped into that location.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E179-A37C-CD45-A73B-2172245EC8E3}" type="datetime1">
              <a:rPr lang="en-US" smtClean="0"/>
              <a:pPr/>
              <a:t>4/25/12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Separate Chaining</a:t>
            </a:r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1AF3E-5F52-894C-8815-3B3C9A1DC7D6}" type="datetime1">
              <a:rPr lang="en-US"/>
              <a:pPr/>
              <a:t>4/25/12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148C3-7C63-0A4B-BECF-CDD53DBA4BD8}" type="slidenum">
              <a:rPr lang="en-US"/>
              <a:pPr/>
              <a:t>24</a:t>
            </a:fld>
            <a:endParaRPr lang="en-US"/>
          </a:p>
        </p:txBody>
      </p:sp>
      <p:pic>
        <p:nvPicPr>
          <p:cNvPr id="686083" name="Picture 3" descr="Carrano1249.pct                                                000C8735 The Brain                      B3A96F87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8200" y="1295400"/>
            <a:ext cx="8153400" cy="4884738"/>
          </a:xfrm>
          <a:prstGeom prst="rect">
            <a:avLst/>
          </a:prstGeom>
          <a:noFill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Hashing </a:t>
            </a:r>
            <a:r>
              <a:rPr lang="en-US" dirty="0" smtClean="0"/>
              <a:t>-- </a:t>
            </a:r>
            <a:r>
              <a:rPr lang="en-US" dirty="0"/>
              <a:t>Analysis</a:t>
            </a:r>
          </a:p>
        </p:txBody>
      </p:sp>
      <p:sp>
        <p:nvSpPr>
          <p:cNvPr id="687107" name="Rectangle 3"/>
          <p:cNvSpPr>
            <a:spLocks noGrp="1" noChangeArrowheads="1"/>
          </p:cNvSpPr>
          <p:nvPr>
            <p:ph idx="1"/>
          </p:nvPr>
        </p:nvSpPr>
        <p:spPr>
          <a:xfrm>
            <a:off x="495300" y="1143000"/>
            <a:ext cx="8915400" cy="5181599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3059" dirty="0" smtClean="0"/>
              <a:t>An </a:t>
            </a:r>
            <a:r>
              <a:rPr lang="en-US" sz="3059" dirty="0"/>
              <a:t>analysis of the average-case efficiency of hashing involves </a:t>
            </a:r>
            <a:r>
              <a:rPr lang="en-US" sz="3059" dirty="0" smtClean="0"/>
              <a:t>the </a:t>
            </a:r>
            <a:r>
              <a:rPr lang="en-US" sz="3059" b="1" i="1" dirty="0">
                <a:solidFill>
                  <a:srgbClr val="0000FF"/>
                </a:solidFill>
              </a:rPr>
              <a:t>load factor </a:t>
            </a:r>
            <a:r>
              <a:rPr lang="en-US" sz="3059" b="1" i="1" dirty="0" err="1" smtClean="0">
                <a:solidFill>
                  <a:srgbClr val="0000FF"/>
                </a:solidFill>
                <a:sym typeface="Symbol" charset="0"/>
              </a:rPr>
              <a:t></a:t>
            </a:r>
            <a:r>
              <a:rPr lang="en-US" sz="3059" dirty="0" smtClean="0">
                <a:sym typeface="Symbol" charset="0"/>
              </a:rPr>
              <a:t>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 smtClean="0">
                <a:sym typeface="Symbol" charset="0"/>
              </a:rPr>
              <a:t>The load factor is </a:t>
            </a:r>
            <a:r>
              <a:rPr lang="en-US" dirty="0">
                <a:sym typeface="Symbol" charset="0"/>
              </a:rPr>
              <a:t>the </a:t>
            </a:r>
            <a:r>
              <a:rPr lang="en-US" dirty="0" smtClean="0">
                <a:sym typeface="Symbol" charset="0"/>
              </a:rPr>
              <a:t>ratio </a:t>
            </a:r>
            <a:r>
              <a:rPr lang="en-US" dirty="0">
                <a:sym typeface="Symbol" charset="0"/>
              </a:rPr>
              <a:t>of the current number of items </a:t>
            </a:r>
            <a:r>
              <a:rPr lang="en-US" dirty="0" smtClean="0">
                <a:sym typeface="Symbol" charset="0"/>
              </a:rPr>
              <a:t>in </a:t>
            </a:r>
            <a:r>
              <a:rPr lang="en-US" dirty="0">
                <a:sym typeface="Symbol" charset="0"/>
              </a:rPr>
              <a:t>the table to the table </a:t>
            </a:r>
            <a:r>
              <a:rPr lang="en-US" dirty="0" smtClean="0">
                <a:sym typeface="Symbol" charset="0"/>
              </a:rPr>
              <a:t>size.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1" i="1" dirty="0" smtClean="0">
                <a:sym typeface="Symbol" charset="0"/>
              </a:rPr>
              <a:t>	</a:t>
            </a:r>
            <a:r>
              <a:rPr lang="en-US" b="1" i="1" dirty="0" err="1" smtClean="0">
                <a:sym typeface="Symbol" charset="0"/>
              </a:rPr>
              <a:t></a:t>
            </a:r>
            <a:r>
              <a:rPr lang="en-US" b="1" i="1" dirty="0" smtClean="0">
                <a:sym typeface="Symbol" charset="0"/>
              </a:rPr>
              <a:t> </a:t>
            </a:r>
            <a:r>
              <a:rPr lang="en-US" b="1" i="1" dirty="0">
                <a:sym typeface="Symbol" charset="0"/>
              </a:rPr>
              <a:t>= (current number of items) / </a:t>
            </a:r>
            <a:r>
              <a:rPr lang="en-US" b="1" i="1" dirty="0" err="1" smtClean="0">
                <a:sym typeface="Symbol" charset="0"/>
              </a:rPr>
              <a:t>tableSize</a:t>
            </a:r>
            <a:endParaRPr lang="en-US" b="1" i="1" dirty="0" smtClean="0">
              <a:sym typeface="Symbol" charset="0"/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 smtClean="0">
                <a:sym typeface="Symbol" charset="0"/>
              </a:rPr>
              <a:t>The </a:t>
            </a:r>
            <a:r>
              <a:rPr lang="en-US" dirty="0">
                <a:sym typeface="Symbol" charset="0"/>
              </a:rPr>
              <a:t>load factor measures how full a hash table is.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ym typeface="Symbol" charset="0"/>
              </a:rPr>
              <a:t>The hash table should </a:t>
            </a:r>
            <a:r>
              <a:rPr lang="en-US" dirty="0" smtClean="0">
                <a:sym typeface="Symbol" charset="0"/>
              </a:rPr>
              <a:t>not be too loaded if we want to </a:t>
            </a:r>
            <a:r>
              <a:rPr lang="en-US" dirty="0">
                <a:sym typeface="Symbol" charset="0"/>
              </a:rPr>
              <a:t>get better performance from</a:t>
            </a:r>
            <a:r>
              <a:rPr lang="en-US" dirty="0" smtClean="0">
                <a:sym typeface="Symbol" charset="0"/>
              </a:rPr>
              <a:t> hashing</a:t>
            </a:r>
            <a:r>
              <a:rPr lang="en-US" dirty="0">
                <a:sym typeface="Symbol" charset="0"/>
              </a:rPr>
              <a:t>.</a:t>
            </a:r>
            <a:endParaRPr lang="en-US" dirty="0" smtClean="0">
              <a:sym typeface="Symbol" charset="0"/>
            </a:endParaRPr>
          </a:p>
          <a:p>
            <a:pPr lvl="7">
              <a:lnSpc>
                <a:spcPct val="120000"/>
              </a:lnSpc>
              <a:spcBef>
                <a:spcPts val="0"/>
              </a:spcBef>
            </a:pPr>
            <a:endParaRPr lang="en-US" sz="1859" dirty="0" smtClean="0">
              <a:sym typeface="Symbol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3059" dirty="0" smtClean="0">
                <a:sym typeface="Symbol" charset="0"/>
              </a:rPr>
              <a:t>In average case analyses, we assume that the hash function uniformly distributes keys in the hash table.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3059" dirty="0" smtClean="0">
                <a:sym typeface="Symbol" charset="0"/>
              </a:rPr>
              <a:t>Unsuccessful </a:t>
            </a:r>
            <a:r>
              <a:rPr lang="en-US" sz="3059" dirty="0">
                <a:sym typeface="Symbol" charset="0"/>
              </a:rPr>
              <a:t>searches generally require more time than successful searches</a:t>
            </a:r>
            <a:r>
              <a:rPr lang="en-US" sz="3059" dirty="0" smtClean="0">
                <a:sym typeface="Symbol" charset="0"/>
              </a:rPr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DCAB5-A73F-7049-A25E-8225CE0AC838}" type="datetime1">
              <a:rPr lang="en-US"/>
              <a:pPr/>
              <a:t>4/25/12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27EFD-3E23-3C44-BF4F-5C7D5F7E30BB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Separate </a:t>
            </a:r>
            <a:r>
              <a:rPr lang="en-US" dirty="0" smtClean="0"/>
              <a:t>Chaining -- Analysis</a:t>
            </a:r>
            <a:endParaRPr lang="en-US" dirty="0"/>
          </a:p>
        </p:txBody>
      </p:sp>
      <p:sp>
        <p:nvSpPr>
          <p:cNvPr id="69120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9296400" cy="10668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800" dirty="0" smtClean="0"/>
              <a:t>The </a:t>
            </a:r>
            <a:r>
              <a:rPr lang="en-US" sz="2800" dirty="0"/>
              <a:t>approximate average number of comparisons (probes)</a:t>
            </a:r>
            <a:r>
              <a:rPr lang="en-US" sz="2800" dirty="0" smtClean="0"/>
              <a:t> that </a:t>
            </a:r>
            <a:r>
              <a:rPr lang="en-US" sz="2800" dirty="0"/>
              <a:t>a search requires</a:t>
            </a:r>
            <a:r>
              <a:rPr lang="en-US" sz="2800" dirty="0" smtClean="0"/>
              <a:t> is given as </a:t>
            </a:r>
            <a:r>
              <a:rPr lang="en-US" sz="2800" dirty="0"/>
              <a:t>follows</a:t>
            </a:r>
            <a:r>
              <a:rPr lang="en-US" sz="2800" dirty="0" smtClean="0"/>
              <a:t>:</a:t>
            </a:r>
            <a:endParaRPr lang="en-US" sz="2800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5F87-648F-7E42-84E6-5E714771119F}" type="datetime1">
              <a:rPr lang="en-US"/>
              <a:pPr/>
              <a:t>4/25/12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F603D-115F-C14E-9ED4-7DE2637BFAF2}" type="slidenum">
              <a:rPr lang="en-US"/>
              <a:pPr/>
              <a:t>26</a:t>
            </a:fld>
            <a:endParaRPr lang="en-US"/>
          </a:p>
        </p:txBody>
      </p:sp>
      <p:sp>
        <p:nvSpPr>
          <p:cNvPr id="691205" name="Text Box 5"/>
          <p:cNvSpPr txBox="1">
            <a:spLocks noChangeArrowheads="1"/>
          </p:cNvSpPr>
          <p:nvPr/>
        </p:nvSpPr>
        <p:spPr bwMode="auto">
          <a:xfrm>
            <a:off x="3048000" y="2362200"/>
            <a:ext cx="31154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tx2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/>
              <a:t>for a successful search</a:t>
            </a:r>
          </a:p>
        </p:txBody>
      </p:sp>
      <p:sp>
        <p:nvSpPr>
          <p:cNvPr id="691206" name="Text Box 6"/>
          <p:cNvSpPr txBox="1">
            <a:spLocks noChangeArrowheads="1"/>
          </p:cNvSpPr>
          <p:nvPr/>
        </p:nvSpPr>
        <p:spPr bwMode="auto">
          <a:xfrm>
            <a:off x="3052279" y="2971800"/>
            <a:ext cx="357712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tx2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/>
              <a:t>for an unsuccessful search</a:t>
            </a:r>
          </a:p>
        </p:txBody>
      </p:sp>
      <p:graphicFrame>
        <p:nvGraphicFramePr>
          <p:cNvPr id="691207" name="Object 7"/>
          <p:cNvGraphicFramePr>
            <a:graphicFrameLocks noChangeAspect="1"/>
          </p:cNvGraphicFramePr>
          <p:nvPr/>
        </p:nvGraphicFramePr>
        <p:xfrm>
          <a:off x="1905000" y="3276600"/>
          <a:ext cx="381000" cy="346881"/>
        </p:xfrm>
        <a:graphic>
          <a:graphicData uri="http://schemas.openxmlformats.org/presentationml/2006/ole">
            <p:oleObj spid="_x0000_s691231" name="Equation" r:id="rId3" imgW="152280" imgH="139680" progId="Equation.3">
              <p:embed/>
            </p:oleObj>
          </a:graphicData>
        </a:graphic>
      </p:graphicFrame>
      <p:graphicFrame>
        <p:nvGraphicFramePr>
          <p:cNvPr id="691208" name="Object 8"/>
          <p:cNvGraphicFramePr>
            <a:graphicFrameLocks noChangeAspect="1"/>
          </p:cNvGraphicFramePr>
          <p:nvPr/>
        </p:nvGraphicFramePr>
        <p:xfrm>
          <a:off x="1847850" y="2133600"/>
          <a:ext cx="895350" cy="990600"/>
        </p:xfrm>
        <a:graphic>
          <a:graphicData uri="http://schemas.openxmlformats.org/presentationml/2006/ole">
            <p:oleObj spid="_x0000_s691232" name="Equation" r:id="rId4" imgW="355320" imgH="393480" progId="Equation.3">
              <p:embed/>
            </p:oleObj>
          </a:graphicData>
        </a:graphic>
      </p:graphicFrame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381000" y="3886200"/>
            <a:ext cx="9220200" cy="2133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sz="2800" dirty="0" smtClean="0">
                <a:latin typeface="Calibri"/>
                <a:cs typeface="Calibri"/>
              </a:rPr>
              <a:t>It is the most efficient collision resolution scheme.</a:t>
            </a:r>
          </a:p>
          <a:p>
            <a:pPr marL="342900" lvl="0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sz="2800" dirty="0" smtClean="0">
                <a:latin typeface="Calibri"/>
                <a:cs typeface="Calibri"/>
              </a:rPr>
              <a:t>But it requires more storage (needs storage for pointers).</a:t>
            </a:r>
          </a:p>
          <a:p>
            <a:pPr marL="342900" lvl="0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sz="2800" dirty="0" smtClean="0">
                <a:latin typeface="Calibri"/>
                <a:cs typeface="Calibri"/>
              </a:rPr>
              <a:t>It easily performs the deletion operation. Deletion is more difficult in open-addressing.</a:t>
            </a:r>
          </a:p>
          <a:p>
            <a:pPr marL="342900" lvl="0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Probing -- Analysis</a:t>
            </a:r>
            <a:endParaRPr lang="en-US" dirty="0"/>
          </a:p>
        </p:txBody>
      </p:sp>
      <p:sp>
        <p:nvSpPr>
          <p:cNvPr id="69120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9296400" cy="10668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800" dirty="0" smtClean="0"/>
              <a:t>The approximate average number of comparisons (probes)  that a search requires is given as follows:</a:t>
            </a:r>
            <a:endParaRPr lang="en-US" sz="2800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5F87-648F-7E42-84E6-5E714771119F}" type="datetime1">
              <a:rPr lang="en-US"/>
              <a:pPr/>
              <a:t>4/25/12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F603D-115F-C14E-9ED4-7DE2637BFAF2}" type="slidenum">
              <a:rPr lang="en-US"/>
              <a:pPr/>
              <a:t>27</a:t>
            </a:fld>
            <a:endParaRPr lang="en-US"/>
          </a:p>
        </p:txBody>
      </p:sp>
      <p:sp>
        <p:nvSpPr>
          <p:cNvPr id="691205" name="Text Box 5"/>
          <p:cNvSpPr txBox="1">
            <a:spLocks noChangeArrowheads="1"/>
          </p:cNvSpPr>
          <p:nvPr/>
        </p:nvSpPr>
        <p:spPr bwMode="auto">
          <a:xfrm>
            <a:off x="4648200" y="2362200"/>
            <a:ext cx="31154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tx2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/>
              <a:t>for a successful search</a:t>
            </a:r>
          </a:p>
        </p:txBody>
      </p:sp>
      <p:sp>
        <p:nvSpPr>
          <p:cNvPr id="691206" name="Text Box 6"/>
          <p:cNvSpPr txBox="1">
            <a:spLocks noChangeArrowheads="1"/>
          </p:cNvSpPr>
          <p:nvPr/>
        </p:nvSpPr>
        <p:spPr bwMode="auto">
          <a:xfrm>
            <a:off x="4648200" y="3576935"/>
            <a:ext cx="357712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tx2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/>
              <a:t>for an unsuccessful search</a:t>
            </a: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381000" y="4495800"/>
            <a:ext cx="9220200" cy="2133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sz="2800" dirty="0" smtClean="0">
                <a:latin typeface="Calibri"/>
                <a:cs typeface="Calibri"/>
              </a:rPr>
              <a:t>As the load factor increases, the number of collisions increases, causing increased search times.</a:t>
            </a:r>
          </a:p>
          <a:p>
            <a:pPr marL="342900" lvl="0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sz="2800" dirty="0" smtClean="0">
                <a:latin typeface="Calibri"/>
                <a:cs typeface="Calibri"/>
              </a:rPr>
              <a:t>To maintain efficiency, it is important to prevent the hash table from filling up.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graphicFrame>
        <p:nvGraphicFramePr>
          <p:cNvPr id="716804" name="Object 4"/>
          <p:cNvGraphicFramePr>
            <a:graphicFrameLocks noChangeAspect="1"/>
          </p:cNvGraphicFramePr>
          <p:nvPr/>
        </p:nvGraphicFramePr>
        <p:xfrm>
          <a:off x="2057400" y="2209800"/>
          <a:ext cx="1812073" cy="990600"/>
        </p:xfrm>
        <a:graphic>
          <a:graphicData uri="http://schemas.openxmlformats.org/presentationml/2006/ole">
            <p:oleObj spid="_x0000_s716804" name="Equation" r:id="rId3" imgW="787320" imgH="431640" progId="Equation.3">
              <p:embed/>
            </p:oleObj>
          </a:graphicData>
        </a:graphic>
      </p:graphicFrame>
      <p:graphicFrame>
        <p:nvGraphicFramePr>
          <p:cNvPr id="716805" name="Object 5"/>
          <p:cNvGraphicFramePr>
            <a:graphicFrameLocks noChangeAspect="1"/>
          </p:cNvGraphicFramePr>
          <p:nvPr/>
        </p:nvGraphicFramePr>
        <p:xfrm>
          <a:off x="2057400" y="3352800"/>
          <a:ext cx="2209800" cy="1045497"/>
        </p:xfrm>
        <a:graphic>
          <a:graphicData uri="http://schemas.openxmlformats.org/presentationml/2006/ole">
            <p:oleObj spid="_x0000_s716805" name="Equation" r:id="rId4" imgW="96516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Probing</a:t>
            </a:r>
            <a:r>
              <a:rPr lang="en-US" dirty="0" smtClean="0"/>
              <a:t> -- Analysis</a:t>
            </a:r>
            <a:endParaRPr lang="en-US" dirty="0"/>
          </a:p>
        </p:txBody>
      </p:sp>
      <p:sp>
        <p:nvSpPr>
          <p:cNvPr id="68915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7696200" cy="51054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2200" b="1" dirty="0" smtClean="0"/>
              <a:t>Example</a:t>
            </a:r>
            <a:r>
              <a:rPr lang="en-US" sz="2200" dirty="0" smtClean="0"/>
              <a:t>: Find the </a:t>
            </a:r>
            <a:r>
              <a:rPr lang="en-US" sz="2200" dirty="0"/>
              <a:t>average number of probes for a </a:t>
            </a:r>
            <a:r>
              <a:rPr lang="en-US" sz="2200" dirty="0" smtClean="0"/>
              <a:t>successful</a:t>
            </a:r>
          </a:p>
          <a:p>
            <a:pPr>
              <a:spcBef>
                <a:spcPts val="0"/>
              </a:spcBef>
              <a:buNone/>
            </a:pPr>
            <a:r>
              <a:rPr lang="en-US" sz="2200" dirty="0" smtClean="0"/>
              <a:t>search </a:t>
            </a:r>
            <a:r>
              <a:rPr lang="en-US" sz="2200" dirty="0"/>
              <a:t>and an unsuccessful search for this hash table</a:t>
            </a:r>
            <a:r>
              <a:rPr lang="en-US" sz="2200" dirty="0" smtClean="0"/>
              <a:t>? Use the</a:t>
            </a:r>
          </a:p>
          <a:p>
            <a:pPr>
              <a:spcBef>
                <a:spcPts val="0"/>
              </a:spcBef>
              <a:buNone/>
            </a:pPr>
            <a:r>
              <a:rPr lang="en-US" sz="2200" dirty="0" smtClean="0"/>
              <a:t>following hash function: </a:t>
            </a:r>
            <a:r>
              <a:rPr lang="en-US" sz="2200" dirty="0" err="1" smtClean="0"/>
              <a:t>h(x</a:t>
            </a:r>
            <a:r>
              <a:rPr lang="en-US" sz="2200" dirty="0" smtClean="0"/>
              <a:t>) = </a:t>
            </a:r>
            <a:r>
              <a:rPr lang="en-US" sz="2200" dirty="0" err="1" smtClean="0"/>
              <a:t>x</a:t>
            </a:r>
            <a:r>
              <a:rPr lang="en-US" sz="2200" dirty="0" smtClean="0"/>
              <a:t> mod 11</a:t>
            </a:r>
          </a:p>
          <a:p>
            <a:pPr>
              <a:spcBef>
                <a:spcPts val="0"/>
              </a:spcBef>
              <a:buNone/>
            </a:pPr>
            <a:endParaRPr lang="en-US" sz="1400" b="1" i="1" u="sng" dirty="0" smtClean="0"/>
          </a:p>
          <a:p>
            <a:pPr>
              <a:spcBef>
                <a:spcPts val="0"/>
              </a:spcBef>
              <a:buFontTx/>
              <a:buNone/>
            </a:pPr>
            <a:r>
              <a:rPr lang="en-US" sz="2200" b="1" i="1" u="sng" dirty="0" smtClean="0"/>
              <a:t>Successful Search</a:t>
            </a:r>
            <a:r>
              <a:rPr lang="en-US" sz="2200" b="1" i="1" dirty="0" smtClean="0"/>
              <a:t>: Try 20, 30, 2, 13, 25, 24, 10, 9</a:t>
            </a:r>
            <a:endParaRPr lang="en-US" sz="2200" b="1" i="1" dirty="0"/>
          </a:p>
          <a:p>
            <a:pPr lvl="1">
              <a:spcBef>
                <a:spcPts val="0"/>
              </a:spcBef>
              <a:buNone/>
            </a:pPr>
            <a:r>
              <a:rPr lang="en-US" sz="2200" dirty="0" smtClean="0"/>
              <a:t>20: 9                  30: 8                         2: 2                   13: 2,3       </a:t>
            </a:r>
          </a:p>
          <a:p>
            <a:pPr lvl="1">
              <a:spcBef>
                <a:spcPts val="0"/>
              </a:spcBef>
              <a:buNone/>
            </a:pPr>
            <a:r>
              <a:rPr lang="en-US" sz="2200" dirty="0" smtClean="0"/>
              <a:t>25: 3,4               24: 2,3,4,5              10:10                9: 9,10,0</a:t>
            </a:r>
            <a:endParaRPr lang="en-US" sz="2200" dirty="0" smtClean="0">
              <a:sym typeface="Wingdings" charset="0"/>
            </a:endParaRPr>
          </a:p>
          <a:p>
            <a:pPr lvl="1">
              <a:spcBef>
                <a:spcPts val="0"/>
              </a:spcBef>
              <a:buNone/>
            </a:pPr>
            <a:r>
              <a:rPr lang="en-US" sz="2200" i="1" dirty="0" smtClean="0"/>
              <a:t>Avg. no of probes </a:t>
            </a:r>
            <a:r>
              <a:rPr lang="en-US" sz="2200" i="1" dirty="0"/>
              <a:t>= (1+1+1+2+2+4+1+3)/</a:t>
            </a:r>
            <a:r>
              <a:rPr lang="en-US" sz="2200" i="1" dirty="0" smtClean="0"/>
              <a:t>8 = 1.9</a:t>
            </a:r>
          </a:p>
          <a:p>
            <a:pPr>
              <a:spcBef>
                <a:spcPts val="0"/>
              </a:spcBef>
              <a:buNone/>
            </a:pPr>
            <a:endParaRPr lang="en-US" sz="1400" b="1" i="1" u="sng" dirty="0" smtClean="0"/>
          </a:p>
          <a:p>
            <a:pPr>
              <a:spcBef>
                <a:spcPts val="0"/>
              </a:spcBef>
              <a:buFontTx/>
              <a:buNone/>
            </a:pPr>
            <a:r>
              <a:rPr lang="en-US" sz="2200" b="1" i="1" u="sng" dirty="0" smtClean="0"/>
              <a:t>Unsuccessful Search</a:t>
            </a:r>
            <a:r>
              <a:rPr lang="en-US" sz="2200" b="1" i="1" dirty="0" smtClean="0"/>
              <a:t>: Try 0</a:t>
            </a:r>
            <a:r>
              <a:rPr lang="en-US" sz="2200" b="1" i="1" dirty="0"/>
              <a:t>, 1</a:t>
            </a:r>
            <a:r>
              <a:rPr lang="en-US" sz="2200" b="1" i="1" dirty="0" smtClean="0"/>
              <a:t>, 35, 3</a:t>
            </a:r>
            <a:r>
              <a:rPr lang="en-US" sz="2200" b="1" i="1" dirty="0"/>
              <a:t>, 4</a:t>
            </a:r>
            <a:r>
              <a:rPr lang="en-US" sz="2200" b="1" i="1" dirty="0" smtClean="0"/>
              <a:t>, 5, 6, 7, 8, 9, 32</a:t>
            </a:r>
            <a:endParaRPr lang="en-US" sz="2200" b="1" i="1" u="sng" dirty="0" smtClean="0"/>
          </a:p>
          <a:p>
            <a:pPr lvl="1">
              <a:spcBef>
                <a:spcPts val="0"/>
              </a:spcBef>
              <a:buNone/>
            </a:pPr>
            <a:r>
              <a:rPr lang="en-US" sz="2200" dirty="0" smtClean="0"/>
              <a:t>0</a:t>
            </a:r>
            <a:r>
              <a:rPr lang="en-US" sz="2200" dirty="0"/>
              <a:t>: </a:t>
            </a:r>
            <a:r>
              <a:rPr lang="en-US" sz="2200" dirty="0" smtClean="0"/>
              <a:t>0,1                  1:1                           35: 2,3,4,5,6</a:t>
            </a:r>
          </a:p>
          <a:p>
            <a:pPr lvl="1">
              <a:spcBef>
                <a:spcPts val="0"/>
              </a:spcBef>
              <a:buNone/>
            </a:pPr>
            <a:r>
              <a:rPr lang="en-US" sz="2200" dirty="0" smtClean="0"/>
              <a:t>3</a:t>
            </a:r>
            <a:r>
              <a:rPr lang="en-US" sz="2200" dirty="0"/>
              <a:t>: </a:t>
            </a:r>
            <a:r>
              <a:rPr lang="en-US" sz="2200" dirty="0" smtClean="0"/>
              <a:t>3,4,5,6           4</a:t>
            </a:r>
            <a:r>
              <a:rPr lang="en-US" sz="2200" dirty="0"/>
              <a:t>: 4,5,6 </a:t>
            </a:r>
            <a:r>
              <a:rPr lang="en-US" sz="2200" dirty="0" smtClean="0"/>
              <a:t>                   5</a:t>
            </a:r>
            <a:r>
              <a:rPr lang="en-US" sz="2200" dirty="0"/>
              <a:t>: </a:t>
            </a:r>
            <a:r>
              <a:rPr lang="en-US" sz="2200" dirty="0" smtClean="0"/>
              <a:t>5,6</a:t>
            </a:r>
          </a:p>
          <a:p>
            <a:pPr lvl="1">
              <a:spcBef>
                <a:spcPts val="0"/>
              </a:spcBef>
              <a:buNone/>
            </a:pPr>
            <a:r>
              <a:rPr lang="en-US" sz="2200" dirty="0" smtClean="0"/>
              <a:t>6</a:t>
            </a:r>
            <a:r>
              <a:rPr lang="en-US" sz="2200" dirty="0"/>
              <a:t>:</a:t>
            </a:r>
            <a:r>
              <a:rPr lang="en-US" sz="2200" dirty="0" smtClean="0"/>
              <a:t> 6                     7</a:t>
            </a:r>
            <a:r>
              <a:rPr lang="en-US" sz="2200" dirty="0"/>
              <a:t>: </a:t>
            </a:r>
            <a:r>
              <a:rPr lang="en-US" sz="2200" dirty="0" smtClean="0"/>
              <a:t>7                           8</a:t>
            </a:r>
            <a:r>
              <a:rPr lang="en-US" sz="2200" dirty="0"/>
              <a:t>: </a:t>
            </a:r>
            <a:r>
              <a:rPr lang="en-US" sz="2200" dirty="0" smtClean="0"/>
              <a:t>8,9,10,0,1</a:t>
            </a:r>
          </a:p>
          <a:p>
            <a:pPr lvl="1">
              <a:spcBef>
                <a:spcPts val="0"/>
              </a:spcBef>
              <a:buNone/>
            </a:pPr>
            <a:r>
              <a:rPr lang="en-US" sz="2200" dirty="0" smtClean="0"/>
              <a:t>9</a:t>
            </a:r>
            <a:r>
              <a:rPr lang="en-US" sz="2200" dirty="0"/>
              <a:t>: </a:t>
            </a:r>
            <a:r>
              <a:rPr lang="en-US" sz="2200" dirty="0" smtClean="0"/>
              <a:t>9,10,0,1         32: 10,0,1</a:t>
            </a:r>
          </a:p>
          <a:p>
            <a:pPr lvl="1">
              <a:spcBef>
                <a:spcPts val="0"/>
              </a:spcBef>
              <a:buNone/>
            </a:pPr>
            <a:r>
              <a:rPr lang="en-US" sz="2200" i="1" dirty="0" smtClean="0"/>
              <a:t>Avg. no of probes = (2+1+5+4+3+2+1+1+5+4+3)/11 = 2.8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en-US" sz="2200" b="1" i="1" dirty="0" smtClean="0"/>
              <a:t>		</a:t>
            </a:r>
            <a:endParaRPr lang="en-US" sz="2200" i="1" dirty="0" smtClean="0"/>
          </a:p>
          <a:p>
            <a:pPr>
              <a:spcBef>
                <a:spcPts val="0"/>
              </a:spcBef>
            </a:pPr>
            <a:endParaRPr lang="en-US" sz="2200" b="1" i="1" dirty="0"/>
          </a:p>
        </p:txBody>
      </p:sp>
      <p:sp>
        <p:nvSpPr>
          <p:cNvPr id="5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049D9-975E-3546-88A9-D20A4716F859}" type="datetime1">
              <a:rPr lang="en-US"/>
              <a:pPr/>
              <a:t>4/25/12</a:t>
            </a:fld>
            <a:endParaRPr lang="en-US"/>
          </a:p>
        </p:txBody>
      </p:sp>
      <p:sp>
        <p:nvSpPr>
          <p:cNvPr id="5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5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E0C09-73D0-6342-A060-6B9AC1F379B8}" type="slidenum">
              <a:rPr lang="en-US"/>
              <a:pPr/>
              <a:t>28</a:t>
            </a:fld>
            <a:endParaRPr lang="en-US"/>
          </a:p>
        </p:txBody>
      </p:sp>
      <p:graphicFrame>
        <p:nvGraphicFramePr>
          <p:cNvPr id="689156" name="Group 4"/>
          <p:cNvGraphicFramePr>
            <a:graphicFrameLocks noGrp="1"/>
          </p:cNvGraphicFramePr>
          <p:nvPr/>
        </p:nvGraphicFramePr>
        <p:xfrm>
          <a:off x="8001000" y="1600200"/>
          <a:ext cx="1295400" cy="4396740"/>
        </p:xfrm>
        <a:graphic>
          <a:graphicData uri="http://schemas.openxmlformats.org/drawingml/2006/table">
            <a:tbl>
              <a:tblPr/>
              <a:tblGrid>
                <a:gridCol w="533400"/>
                <a:gridCol w="762000"/>
              </a:tblGrid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4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5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6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7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8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9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10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228600"/>
            <a:ext cx="9182100" cy="8382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Quadratic Probing &amp; Double Hashing -- Analysis </a:t>
            </a:r>
            <a:endParaRPr lang="en-US" sz="3600" dirty="0"/>
          </a:p>
        </p:txBody>
      </p:sp>
      <p:sp>
        <p:nvSpPr>
          <p:cNvPr id="69120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9296400" cy="10668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800" dirty="0" smtClean="0"/>
              <a:t>The approximate average number of comparisons (probes)  that a search requires is given as follows:</a:t>
            </a:r>
            <a:endParaRPr lang="en-US" sz="2800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5F87-648F-7E42-84E6-5E714771119F}" type="datetime1">
              <a:rPr lang="en-US"/>
              <a:pPr/>
              <a:t>4/25/12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F603D-115F-C14E-9ED4-7DE2637BFAF2}" type="slidenum">
              <a:rPr lang="en-US"/>
              <a:pPr/>
              <a:t>29</a:t>
            </a:fld>
            <a:endParaRPr lang="en-US"/>
          </a:p>
        </p:txBody>
      </p:sp>
      <p:sp>
        <p:nvSpPr>
          <p:cNvPr id="691205" name="Text Box 5"/>
          <p:cNvSpPr txBox="1">
            <a:spLocks noChangeArrowheads="1"/>
          </p:cNvSpPr>
          <p:nvPr/>
        </p:nvSpPr>
        <p:spPr bwMode="auto">
          <a:xfrm>
            <a:off x="6019800" y="2667000"/>
            <a:ext cx="31154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tx2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/>
              <a:t>for a successful search</a:t>
            </a:r>
          </a:p>
        </p:txBody>
      </p:sp>
      <p:sp>
        <p:nvSpPr>
          <p:cNvPr id="691206" name="Text Box 6"/>
          <p:cNvSpPr txBox="1">
            <a:spLocks noChangeArrowheads="1"/>
          </p:cNvSpPr>
          <p:nvPr/>
        </p:nvSpPr>
        <p:spPr bwMode="auto">
          <a:xfrm>
            <a:off x="6019800" y="4262735"/>
            <a:ext cx="357712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tx2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/>
              <a:t>for an unsuccessful search</a:t>
            </a: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381000" y="5181600"/>
            <a:ext cx="9220200" cy="106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sz="2800" dirty="0" smtClean="0">
                <a:latin typeface="Calibri"/>
                <a:cs typeface="Calibri"/>
              </a:rPr>
              <a:t>On average, both methods require fewer comparisons than linear probing.</a:t>
            </a:r>
          </a:p>
          <a:p>
            <a:pPr marL="342900" lvl="0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endParaRPr lang="en-US" sz="2800" dirty="0" smtClean="0">
              <a:latin typeface="Calibri"/>
              <a:cs typeface="Calibri"/>
            </a:endParaRPr>
          </a:p>
        </p:txBody>
      </p:sp>
      <p:graphicFrame>
        <p:nvGraphicFramePr>
          <p:cNvPr id="717828" name="Object 4"/>
          <p:cNvGraphicFramePr>
            <a:graphicFrameLocks noChangeAspect="1"/>
          </p:cNvGraphicFramePr>
          <p:nvPr/>
        </p:nvGraphicFramePr>
        <p:xfrm>
          <a:off x="990600" y="2463800"/>
          <a:ext cx="4343400" cy="965200"/>
        </p:xfrm>
        <a:graphic>
          <a:graphicData uri="http://schemas.openxmlformats.org/presentationml/2006/ole">
            <p:oleObj spid="_x0000_s717828" name="Equation" r:id="rId3" imgW="1942920" imgH="431640" progId="Equation.3">
              <p:embed/>
            </p:oleObj>
          </a:graphicData>
        </a:graphic>
      </p:graphicFrame>
      <p:graphicFrame>
        <p:nvGraphicFramePr>
          <p:cNvPr id="717829" name="Object 5"/>
          <p:cNvGraphicFramePr>
            <a:graphicFrameLocks noChangeAspect="1"/>
          </p:cNvGraphicFramePr>
          <p:nvPr/>
        </p:nvGraphicFramePr>
        <p:xfrm>
          <a:off x="1066800" y="3987800"/>
          <a:ext cx="863600" cy="965200"/>
        </p:xfrm>
        <a:graphic>
          <a:graphicData uri="http://schemas.openxmlformats.org/presentationml/2006/ole">
            <p:oleObj spid="_x0000_s717829" name="Equation" r:id="rId4" imgW="35532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1"/>
            <a:ext cx="9029700" cy="4983166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A </a:t>
            </a:r>
            <a:r>
              <a:rPr lang="en-US" b="1" i="1" dirty="0" smtClean="0">
                <a:solidFill>
                  <a:srgbClr val="0000FF"/>
                </a:solidFill>
              </a:rPr>
              <a:t>hash function</a:t>
            </a:r>
            <a:r>
              <a:rPr lang="en-US" dirty="0" smtClean="0"/>
              <a:t> tells us where to place an item in array called a </a:t>
            </a:r>
            <a:r>
              <a:rPr lang="en-US" b="1" i="1" dirty="0" smtClean="0">
                <a:solidFill>
                  <a:srgbClr val="0000FF"/>
                </a:solidFill>
              </a:rPr>
              <a:t>hash table</a:t>
            </a:r>
            <a:r>
              <a:rPr lang="en-US" dirty="0" smtClean="0"/>
              <a:t>. 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This method is known as </a:t>
            </a:r>
            <a:r>
              <a:rPr lang="en-US" b="1" i="1" dirty="0" smtClean="0">
                <a:solidFill>
                  <a:srgbClr val="0000FF"/>
                </a:solidFill>
              </a:rPr>
              <a:t>hashing</a:t>
            </a:r>
            <a:r>
              <a:rPr lang="en-US" dirty="0" smtClean="0"/>
              <a:t>.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endParaRPr lang="en-US" dirty="0" smtClean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A hash function maps a search key into an integer between 0 and </a:t>
            </a:r>
            <a:r>
              <a:rPr lang="en-US" dirty="0" err="1" smtClean="0"/>
              <a:t>n</a:t>
            </a:r>
            <a:r>
              <a:rPr lang="en-US" dirty="0" smtClean="0"/>
              <a:t> – 1.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We can have different hash functions.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The hash function is designed for the search keys depending on their (</a:t>
            </a:r>
            <a:r>
              <a:rPr lang="en-US" dirty="0" err="1" smtClean="0"/>
              <a:t>int</a:t>
            </a:r>
            <a:r>
              <a:rPr lang="en-US" dirty="0" smtClean="0"/>
              <a:t>, string, ...)</a:t>
            </a:r>
          </a:p>
          <a:p>
            <a:pPr lvl="2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E.g., </a:t>
            </a:r>
            <a:r>
              <a:rPr lang="en-US" dirty="0" err="1" smtClean="0"/>
              <a:t>h(x</a:t>
            </a:r>
            <a:r>
              <a:rPr lang="en-US" dirty="0" smtClean="0"/>
              <a:t>) = </a:t>
            </a:r>
            <a:r>
              <a:rPr lang="en-US" dirty="0" err="1" smtClean="0"/>
              <a:t>x</a:t>
            </a:r>
            <a:r>
              <a:rPr lang="en-US" dirty="0" smtClean="0"/>
              <a:t> mod </a:t>
            </a:r>
            <a:r>
              <a:rPr lang="en-US" dirty="0" err="1" smtClean="0"/>
              <a:t>n</a:t>
            </a:r>
            <a:r>
              <a:rPr lang="en-US" dirty="0" smtClean="0"/>
              <a:t>, where </a:t>
            </a:r>
            <a:r>
              <a:rPr lang="en-US" dirty="0" err="1" smtClean="0"/>
              <a:t>x</a:t>
            </a:r>
            <a:r>
              <a:rPr lang="en-US" dirty="0" smtClean="0"/>
              <a:t> is an integer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E179-A37C-CD45-A73B-2172245EC8E3}" type="datetime1">
              <a:rPr lang="en-US" smtClean="0"/>
              <a:pPr/>
              <a:t>4/25/12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228600"/>
            <a:ext cx="9182100" cy="8382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The relative efficiency of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four </a:t>
            </a:r>
            <a:r>
              <a:rPr lang="en-US" dirty="0">
                <a:solidFill>
                  <a:schemeClr val="tx1"/>
                </a:solidFill>
              </a:rPr>
              <a:t>collision-resolution methods</a:t>
            </a:r>
            <a:endParaRPr lang="en-US" i="1" dirty="0">
              <a:solidFill>
                <a:schemeClr val="tx1"/>
              </a:solidFill>
            </a:endParaRPr>
          </a:p>
        </p:txBody>
      </p:sp>
      <p:pic>
        <p:nvPicPr>
          <p:cNvPr id="693251" name="Picture 3" descr="Carrano1250.pct                                                000C8735 The Brain                      B3A96F87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600200"/>
            <a:ext cx="7772400" cy="4851400"/>
          </a:xfrm>
          <a:prstGeom prst="rect">
            <a:avLst/>
          </a:prstGeom>
          <a:noFill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2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What Constitutes a Good Hash Function</a:t>
            </a:r>
          </a:p>
        </p:txBody>
      </p:sp>
      <p:sp>
        <p:nvSpPr>
          <p:cNvPr id="694275" name="Rectangle 3"/>
          <p:cNvSpPr>
            <a:spLocks noGrp="1" noChangeArrowheads="1"/>
          </p:cNvSpPr>
          <p:nvPr>
            <p:ph idx="1"/>
          </p:nvPr>
        </p:nvSpPr>
        <p:spPr>
          <a:xfrm>
            <a:off x="495300" y="1143000"/>
            <a:ext cx="9105900" cy="5257799"/>
          </a:xfrm>
        </p:spPr>
        <p:txBody>
          <a:bodyPr>
            <a:noAutofit/>
          </a:bodyPr>
          <a:lstStyle/>
          <a:p>
            <a:pPr marL="457200" indent="-457200">
              <a:spcBef>
                <a:spcPts val="0"/>
              </a:spcBef>
            </a:pPr>
            <a:r>
              <a:rPr lang="en-US" sz="3000" dirty="0" smtClean="0"/>
              <a:t>A hash function should be easy and fast to compute.</a:t>
            </a:r>
          </a:p>
          <a:p>
            <a:pPr marL="2628900" lvl="5" indent="-457200">
              <a:spcBef>
                <a:spcPts val="0"/>
              </a:spcBef>
            </a:pPr>
            <a:endParaRPr lang="en-US" sz="1800" dirty="0" smtClean="0"/>
          </a:p>
          <a:p>
            <a:pPr marL="457200" indent="-457200">
              <a:spcBef>
                <a:spcPts val="0"/>
              </a:spcBef>
            </a:pPr>
            <a:r>
              <a:rPr lang="en-US" sz="3000" dirty="0" smtClean="0"/>
              <a:t>A </a:t>
            </a:r>
            <a:r>
              <a:rPr lang="en-US" sz="3000" dirty="0"/>
              <a:t>hash function should scatter the data evenly throughout the hash table.</a:t>
            </a:r>
          </a:p>
          <a:p>
            <a:pPr marL="800100" lvl="1" indent="-342900">
              <a:spcBef>
                <a:spcPts val="0"/>
              </a:spcBef>
            </a:pPr>
            <a:r>
              <a:rPr lang="en-US" sz="2600" dirty="0"/>
              <a:t>How well does the hash function scatter random data?</a:t>
            </a:r>
          </a:p>
          <a:p>
            <a:pPr marL="800100" lvl="1" indent="-342900">
              <a:spcBef>
                <a:spcPts val="0"/>
              </a:spcBef>
            </a:pPr>
            <a:r>
              <a:rPr lang="en-US" sz="2600" dirty="0"/>
              <a:t>How well does the hash function scatter non-random data</a:t>
            </a:r>
            <a:r>
              <a:rPr lang="en-US" sz="2600" dirty="0" smtClean="0"/>
              <a:t>?</a:t>
            </a:r>
          </a:p>
          <a:p>
            <a:pPr marL="2571750" lvl="5" indent="-342900">
              <a:spcBef>
                <a:spcPts val="0"/>
              </a:spcBef>
            </a:pPr>
            <a:endParaRPr lang="en-US" sz="1800" dirty="0" smtClean="0"/>
          </a:p>
          <a:p>
            <a:pPr marL="457200" indent="-457200">
              <a:spcBef>
                <a:spcPts val="0"/>
              </a:spcBef>
            </a:pPr>
            <a:r>
              <a:rPr lang="en-US" sz="3000" dirty="0"/>
              <a:t>Two general principles :</a:t>
            </a:r>
          </a:p>
          <a:p>
            <a:pPr marL="800100" lvl="1" indent="-342900">
              <a:spcBef>
                <a:spcPts val="0"/>
              </a:spcBef>
              <a:buFontTx/>
              <a:buAutoNum type="arabicPeriod"/>
            </a:pPr>
            <a:r>
              <a:rPr lang="en-US" sz="2600" dirty="0"/>
              <a:t>The hash function should use entire key in the calculation.</a:t>
            </a:r>
          </a:p>
          <a:p>
            <a:pPr marL="800100" lvl="1" indent="-342900">
              <a:spcBef>
                <a:spcPts val="0"/>
              </a:spcBef>
              <a:buFontTx/>
              <a:buAutoNum type="arabicPeriod"/>
            </a:pPr>
            <a:r>
              <a:rPr lang="en-US" sz="2600" dirty="0"/>
              <a:t>If a hash function uses modulo arithmetic, the table size should be prime.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23165-3E19-D845-9E6B-7599AF14BC9A}" type="datetime1">
              <a:rPr lang="en-US"/>
              <a:pPr/>
              <a:t>4/25/12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4ACD7-7AE7-5240-A610-26887F076BA6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Hash Table versus Search Trees</a:t>
            </a:r>
          </a:p>
        </p:txBody>
      </p:sp>
      <p:sp>
        <p:nvSpPr>
          <p:cNvPr id="6952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</a:t>
            </a:r>
            <a:r>
              <a:rPr lang="en-US" dirty="0" smtClean="0"/>
              <a:t> most </a:t>
            </a:r>
            <a:r>
              <a:rPr lang="en-US" dirty="0"/>
              <a:t>of</a:t>
            </a:r>
            <a:r>
              <a:rPr lang="en-US" dirty="0" smtClean="0"/>
              <a:t> the operations</a:t>
            </a:r>
            <a:r>
              <a:rPr lang="en-US" dirty="0"/>
              <a:t>, the hash table performs better than search trees</a:t>
            </a:r>
            <a:r>
              <a:rPr lang="en-US" dirty="0" smtClean="0"/>
              <a:t>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However, traversing </a:t>
            </a:r>
            <a:r>
              <a:rPr lang="en-US" dirty="0"/>
              <a:t>the data in the hash table in a sorted order is very difficult.</a:t>
            </a:r>
          </a:p>
          <a:p>
            <a:pPr lvl="1"/>
            <a:r>
              <a:rPr lang="en-US" dirty="0"/>
              <a:t>For similar operations, the hash table will not be good </a:t>
            </a:r>
            <a:r>
              <a:rPr lang="en-US" dirty="0" smtClean="0"/>
              <a:t>choice (e.g., finding </a:t>
            </a:r>
            <a:r>
              <a:rPr lang="en-US" dirty="0"/>
              <a:t>all the items in a certain </a:t>
            </a:r>
            <a:r>
              <a:rPr lang="en-US" dirty="0" smtClean="0"/>
              <a:t>range).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85B8D-402B-9447-8D25-CDAC0A997ADA}" type="datetime1">
              <a:rPr lang="en-US"/>
              <a:pPr/>
              <a:t>4/25/12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9C405-2A92-A442-A863-53E3DE3A459F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1"/>
            <a:ext cx="9182100" cy="4983166"/>
          </a:xfrm>
        </p:spPr>
        <p:txBody>
          <a:bodyPr>
            <a:normAutofit fontScale="925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A </a:t>
            </a:r>
            <a:r>
              <a:rPr lang="en-US" b="1" i="1" dirty="0" smtClean="0">
                <a:solidFill>
                  <a:srgbClr val="0000FF"/>
                </a:solidFill>
              </a:rPr>
              <a:t>perfect hash function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maps each search key into a unique location of the hash table.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A perfect hash function is possible if we know all search keys in advance.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In practice (we do not know all search keys), and thus, a hash function can map more than one key into the same location.</a:t>
            </a:r>
          </a:p>
          <a:p>
            <a:pPr lvl="8">
              <a:lnSpc>
                <a:spcPct val="110000"/>
              </a:lnSpc>
              <a:spcBef>
                <a:spcPts val="0"/>
              </a:spcBef>
            </a:pPr>
            <a:endParaRPr lang="en-US" dirty="0" smtClean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b="1" i="1" dirty="0" smtClean="0">
                <a:solidFill>
                  <a:srgbClr val="0000FF"/>
                </a:solidFill>
              </a:rPr>
              <a:t>Collisions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occur when a hash function maps more than one item into the same array location.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We have to resolve the collisions using a certain mechanism.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E179-A37C-CD45-A73B-2172245EC8E3}" type="datetime1">
              <a:rPr lang="en-US" smtClean="0"/>
              <a:pPr/>
              <a:t>4/25/12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1"/>
            <a:ext cx="9410700" cy="498316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 smtClean="0"/>
              <a:t>We can design different hash functions.</a:t>
            </a:r>
          </a:p>
          <a:p>
            <a:pPr lvl="8">
              <a:spcBef>
                <a:spcPts val="0"/>
              </a:spcBef>
            </a:pPr>
            <a:endParaRPr lang="en-US" dirty="0" smtClean="0"/>
          </a:p>
          <a:p>
            <a:pPr>
              <a:spcBef>
                <a:spcPts val="0"/>
              </a:spcBef>
            </a:pPr>
            <a:r>
              <a:rPr lang="en-US" dirty="0" smtClean="0"/>
              <a:t>But a </a:t>
            </a:r>
            <a:r>
              <a:rPr lang="en-US" i="1" dirty="0" smtClean="0">
                <a:solidFill>
                  <a:srgbClr val="0000FF"/>
                </a:solidFill>
              </a:rPr>
              <a:t>good hash function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should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be easy and fast to compute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place items uniformly (evenly) throughout the hash table.</a:t>
            </a:r>
          </a:p>
          <a:p>
            <a:pPr lvl="8">
              <a:spcBef>
                <a:spcPts val="0"/>
              </a:spcBef>
            </a:pPr>
            <a:endParaRPr lang="en-US" sz="1600" dirty="0" smtClean="0"/>
          </a:p>
          <a:p>
            <a:pPr>
              <a:spcBef>
                <a:spcPts val="0"/>
              </a:spcBef>
            </a:pPr>
            <a:r>
              <a:rPr lang="en-US" dirty="0" smtClean="0"/>
              <a:t>We will consider only hash functions that operate on integers.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Since on a computer, everything is represented with bits and they can be converted into integers.</a:t>
            </a:r>
          </a:p>
          <a:p>
            <a:pPr lvl="2">
              <a:spcBef>
                <a:spcPts val="0"/>
              </a:spcBef>
            </a:pPr>
            <a:r>
              <a:rPr lang="en-US" dirty="0" smtClean="0"/>
              <a:t>1001010101001010000110…. remember?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E179-A37C-CD45-A73B-2172245EC8E3}" type="datetime1">
              <a:rPr lang="en-US" smtClean="0"/>
              <a:pPr/>
              <a:t>4/25/12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Everything is an Integer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0"/>
            <a:ext cx="9182100" cy="5181599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Even if our search keys are strings, we can think of them as integers, and apply a hash function which is designed to operate on integers to this integer value.</a:t>
            </a:r>
          </a:p>
          <a:p>
            <a:pPr lvl="5">
              <a:lnSpc>
                <a:spcPct val="120000"/>
              </a:lnSpc>
              <a:spcBef>
                <a:spcPts val="0"/>
              </a:spcBef>
            </a:pPr>
            <a:endParaRPr lang="en-US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For example, strings can be encoded using ASCII codes of characters. Consider the string “NOTE”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The ASCII code of N is 4Eh (</a:t>
            </a:r>
            <a:r>
              <a:rPr lang="en-US" dirty="0" smtClean="0">
                <a:solidFill>
                  <a:srgbClr val="FF0000"/>
                </a:solidFill>
              </a:rPr>
              <a:t>01001110</a:t>
            </a:r>
            <a:r>
              <a:rPr lang="en-US" dirty="0" smtClean="0"/>
              <a:t>), O is 4Fh (</a:t>
            </a:r>
            <a:r>
              <a:rPr lang="en-US" dirty="0" smtClean="0">
                <a:solidFill>
                  <a:srgbClr val="008000"/>
                </a:solidFill>
              </a:rPr>
              <a:t>01001111</a:t>
            </a:r>
            <a:r>
              <a:rPr lang="en-US" dirty="0" smtClean="0"/>
              <a:t>),               T is 54h(</a:t>
            </a:r>
            <a:r>
              <a:rPr lang="en-US" dirty="0" smtClean="0">
                <a:solidFill>
                  <a:srgbClr val="0000FF"/>
                </a:solidFill>
              </a:rPr>
              <a:t>01010100</a:t>
            </a:r>
            <a:r>
              <a:rPr lang="en-US" dirty="0" smtClean="0"/>
              <a:t>), E is 45h (01000101)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None/>
            </a:pPr>
            <a:endParaRPr lang="en-US" sz="706" dirty="0" smtClean="0"/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Concatenate four binary numbers to get a new binary number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1" dirty="0" smtClean="0">
                <a:solidFill>
                  <a:srgbClr val="FF0000"/>
                </a:solidFill>
              </a:rPr>
              <a:t>01001110</a:t>
            </a:r>
            <a:r>
              <a:rPr lang="en-US" b="1" dirty="0" smtClean="0">
                <a:solidFill>
                  <a:srgbClr val="008000"/>
                </a:solidFill>
              </a:rPr>
              <a:t>01001111</a:t>
            </a:r>
            <a:r>
              <a:rPr lang="en-US" b="1" dirty="0" smtClean="0">
                <a:solidFill>
                  <a:srgbClr val="0000FF"/>
                </a:solidFill>
              </a:rPr>
              <a:t>01010100</a:t>
            </a:r>
            <a:r>
              <a:rPr lang="en-US" b="1" dirty="0" smtClean="0"/>
              <a:t>01000101</a:t>
            </a:r>
            <a:r>
              <a:rPr lang="en-US" dirty="0" smtClean="0">
                <a:sym typeface="Wingdings" charset="0"/>
              </a:rPr>
              <a:t> = 4E4F5445h = 1313821765 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None/>
            </a:pPr>
            <a:endParaRPr lang="en-US" sz="706" dirty="0" smtClean="0">
              <a:sym typeface="Wingdings" charset="0"/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 smtClean="0">
                <a:sym typeface="Wingdings" charset="0"/>
              </a:rPr>
              <a:t>Apply  1313821765 mod </a:t>
            </a:r>
            <a:r>
              <a:rPr lang="en-US" dirty="0" err="1" smtClean="0">
                <a:sym typeface="Wingdings" charset="0"/>
              </a:rPr>
              <a:t>tableSize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E179-A37C-CD45-A73B-2172245EC8E3}" type="datetime1">
              <a:rPr lang="en-US" smtClean="0"/>
              <a:pPr/>
              <a:t>4/25/12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 Functions -- Selecting Digits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1"/>
            <a:ext cx="9182100" cy="4983166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If the search keys are big integers, we can select certain digits and combine to create the address. </a:t>
            </a:r>
          </a:p>
          <a:p>
            <a:pPr lvl="4">
              <a:lnSpc>
                <a:spcPct val="110000"/>
              </a:lnSpc>
              <a:spcBef>
                <a:spcPts val="0"/>
              </a:spcBef>
            </a:pPr>
            <a:endParaRPr lang="en-US" dirty="0" smtClean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For example, suppose that we have nine-digit numbers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Define a hash function that selects the 2</a:t>
            </a:r>
            <a:r>
              <a:rPr lang="en-US" baseline="30000" dirty="0" smtClean="0"/>
              <a:t>nd</a:t>
            </a:r>
            <a:r>
              <a:rPr lang="en-US" dirty="0" smtClean="0"/>
              <a:t> and 5</a:t>
            </a:r>
            <a:r>
              <a:rPr lang="en-US" baseline="30000" dirty="0" smtClean="0"/>
              <a:t>th</a:t>
            </a:r>
            <a:r>
              <a:rPr lang="en-US" dirty="0" smtClean="0"/>
              <a:t> most significant digits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							h(0</a:t>
            </a:r>
            <a:r>
              <a:rPr lang="en-US" b="1" dirty="0" smtClean="0">
                <a:solidFill>
                  <a:srgbClr val="FF0000"/>
                </a:solidFill>
              </a:rPr>
              <a:t>3</a:t>
            </a:r>
            <a:r>
              <a:rPr lang="en-US" dirty="0" smtClean="0"/>
              <a:t>34</a:t>
            </a:r>
            <a:r>
              <a:rPr lang="en-US" b="1" dirty="0" smtClean="0">
                <a:solidFill>
                  <a:srgbClr val="FF0000"/>
                </a:solidFill>
              </a:rPr>
              <a:t>7</a:t>
            </a:r>
            <a:r>
              <a:rPr lang="en-US" dirty="0" smtClean="0"/>
              <a:t>5678) = </a:t>
            </a:r>
            <a:r>
              <a:rPr lang="en-US" b="1" dirty="0" smtClean="0">
                <a:solidFill>
                  <a:srgbClr val="FF0000"/>
                </a:solidFill>
              </a:rPr>
              <a:t>37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							h(0</a:t>
            </a:r>
            <a:r>
              <a:rPr lang="en-US" b="1" dirty="0" smtClean="0">
                <a:solidFill>
                  <a:srgbClr val="FF0000"/>
                </a:solidFill>
              </a:rPr>
              <a:t>2</a:t>
            </a:r>
            <a:r>
              <a:rPr lang="en-US" dirty="0" smtClean="0"/>
              <a:t>34</a:t>
            </a:r>
            <a:r>
              <a:rPr lang="en-US" b="1" dirty="0" smtClean="0">
                <a:solidFill>
                  <a:srgbClr val="FF0000"/>
                </a:solidFill>
              </a:rPr>
              <a:t>5</a:t>
            </a:r>
            <a:r>
              <a:rPr lang="en-US" dirty="0" smtClean="0"/>
              <a:t>5678) = </a:t>
            </a:r>
            <a:r>
              <a:rPr lang="en-US" b="1" dirty="0" smtClean="0">
                <a:solidFill>
                  <a:srgbClr val="FF0000"/>
                </a:solidFill>
              </a:rPr>
              <a:t>25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Define the table size as </a:t>
            </a:r>
            <a:r>
              <a:rPr lang="en-US" smtClean="0"/>
              <a:t>100</a:t>
            </a:r>
            <a:endParaRPr lang="en-US" smtClean="0"/>
          </a:p>
          <a:p>
            <a:pPr lvl="4">
              <a:lnSpc>
                <a:spcPct val="110000"/>
              </a:lnSpc>
              <a:spcBef>
                <a:spcPts val="0"/>
              </a:spcBef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E179-A37C-CD45-A73B-2172245EC8E3}" type="datetime1">
              <a:rPr lang="en-US" smtClean="0"/>
              <a:pPr/>
              <a:t>4/25/12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 Functions -- Folding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1"/>
            <a:ext cx="9105900" cy="4983166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We can select all digits and add them.</a:t>
            </a:r>
          </a:p>
          <a:p>
            <a:pPr lvl="4"/>
            <a:endParaRPr lang="en-US" dirty="0" smtClean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For example, suppose the previous nine-digit numbers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Define a hash function that selects all digits and adds them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			h(033475678) = 0 + 3 + 3 + 4 + 7 + 5 + 6 + 7 + 8 = 43</a:t>
            </a:r>
            <a:endParaRPr lang="en-US" b="1" dirty="0" smtClean="0">
              <a:solidFill>
                <a:srgbClr val="FF0000"/>
              </a:solidFill>
            </a:endParaRPr>
          </a:p>
          <a:p>
            <a:pPr lvl="1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			h(</a:t>
            </a:r>
            <a:r>
              <a:rPr lang="en-US" dirty="0" smtClean="0">
                <a:solidFill>
                  <a:srgbClr val="000000"/>
                </a:solidFill>
              </a:rPr>
              <a:t>023455</a:t>
            </a:r>
            <a:r>
              <a:rPr lang="en-US" dirty="0" smtClean="0"/>
              <a:t>678) = 0 + 2 + 3 + 4 + 5 + 5 + 6 + 7 + 8 = 40</a:t>
            </a:r>
            <a:endParaRPr lang="en-US" b="1" dirty="0" smtClean="0">
              <a:solidFill>
                <a:srgbClr val="FF0000"/>
              </a:solidFill>
            </a:endParaRP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Define the table size as 82</a:t>
            </a:r>
          </a:p>
          <a:p>
            <a:pPr lvl="4"/>
            <a:endParaRPr lang="en-US" dirty="0" smtClean="0">
              <a:sym typeface="Symbol" charset="0"/>
            </a:endParaRPr>
          </a:p>
          <a:p>
            <a:r>
              <a:rPr lang="en-US" dirty="0" smtClean="0">
                <a:sym typeface="Symbol" charset="0"/>
              </a:rPr>
              <a:t>We can select a group of digits and add the digits in this group as well.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E179-A37C-CD45-A73B-2172245EC8E3}" type="datetime1">
              <a:rPr lang="en-US" smtClean="0"/>
              <a:pPr/>
              <a:t>4/25/12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 Functions -- Modular Arithmetic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i="1" dirty="0" smtClean="0">
                <a:solidFill>
                  <a:srgbClr val="0000FF"/>
                </a:solidFill>
              </a:rPr>
              <a:t>Modular arithmetic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provides a simple and effective hash function.</a:t>
            </a:r>
          </a:p>
          <a:p>
            <a:pPr>
              <a:buNone/>
            </a:pPr>
            <a:r>
              <a:rPr lang="en-US" dirty="0" smtClean="0"/>
              <a:t>						</a:t>
            </a:r>
            <a:r>
              <a:rPr lang="en-US" dirty="0" err="1" smtClean="0"/>
              <a:t>h(x</a:t>
            </a:r>
            <a:r>
              <a:rPr lang="en-US" dirty="0" smtClean="0"/>
              <a:t>) = </a:t>
            </a:r>
            <a:r>
              <a:rPr lang="en-US" dirty="0" err="1" smtClean="0"/>
              <a:t>x</a:t>
            </a:r>
            <a:r>
              <a:rPr lang="en-US" dirty="0" smtClean="0"/>
              <a:t>  mod  </a:t>
            </a:r>
            <a:r>
              <a:rPr lang="en-US" dirty="0" err="1" smtClean="0"/>
              <a:t>tableSize</a:t>
            </a:r>
            <a:endParaRPr lang="en-US" dirty="0" smtClean="0"/>
          </a:p>
          <a:p>
            <a:pPr lvl="3"/>
            <a:endParaRPr lang="en-US" dirty="0" smtClean="0"/>
          </a:p>
          <a:p>
            <a:r>
              <a:rPr lang="en-US" dirty="0" smtClean="0"/>
              <a:t>The table size should be a prime number. </a:t>
            </a:r>
          </a:p>
          <a:p>
            <a:pPr lvl="1"/>
            <a:r>
              <a:rPr lang="en-US" b="1" i="1" dirty="0" smtClean="0"/>
              <a:t>Why? Think about it. 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We will use modular arithmetic as our hash function in the rest of our discussions.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E179-A37C-CD45-A73B-2172245EC8E3}" type="datetime1">
              <a:rPr lang="en-US" smtClean="0"/>
              <a:pPr/>
              <a:t>4/25/12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7258</TotalTime>
  <Words>3006</Words>
  <Application>Microsoft Macintosh PowerPoint</Application>
  <PresentationFormat>A4 Paper (210x297 mm)</PresentationFormat>
  <Paragraphs>438</Paragraphs>
  <Slides>32</Slides>
  <Notes>0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4" baseType="lpstr">
      <vt:lpstr>Office Theme</vt:lpstr>
      <vt:lpstr>Equation</vt:lpstr>
      <vt:lpstr>Hashing</vt:lpstr>
      <vt:lpstr>Hash Function -- Address Calculator</vt:lpstr>
      <vt:lpstr>Hashing</vt:lpstr>
      <vt:lpstr>Collisions</vt:lpstr>
      <vt:lpstr>Hash Functions</vt:lpstr>
      <vt:lpstr>Everything is an Integer</vt:lpstr>
      <vt:lpstr>Hash Functions -- Selecting Digits </vt:lpstr>
      <vt:lpstr>Hash Functions -- Folding</vt:lpstr>
      <vt:lpstr>Hash Functions -- Modular Arithmetic</vt:lpstr>
      <vt:lpstr>Why Primes?</vt:lpstr>
      <vt:lpstr>Why Primes?</vt:lpstr>
      <vt:lpstr>Rationale</vt:lpstr>
      <vt:lpstr>Collision Resolution</vt:lpstr>
      <vt:lpstr>Open Addressing</vt:lpstr>
      <vt:lpstr>Open Addressing -- Linear Probing</vt:lpstr>
      <vt:lpstr>Linear Probing -- Example</vt:lpstr>
      <vt:lpstr>Linear Probing -- Clustering Problem</vt:lpstr>
      <vt:lpstr>Open Addressing -- Quadratic Probing</vt:lpstr>
      <vt:lpstr>Quadratic Probing -- Example</vt:lpstr>
      <vt:lpstr>Open Addressing -- Double Hashing</vt:lpstr>
      <vt:lpstr>Double Hashing -- Example</vt:lpstr>
      <vt:lpstr>Open Addressing -- Retrieval &amp; Deletion </vt:lpstr>
      <vt:lpstr>Separate Chaining</vt:lpstr>
      <vt:lpstr>Separate Chaining</vt:lpstr>
      <vt:lpstr>Hashing -- Analysis</vt:lpstr>
      <vt:lpstr>Separate Chaining -- Analysis</vt:lpstr>
      <vt:lpstr>Linear Probing -- Analysis</vt:lpstr>
      <vt:lpstr>Linear Probing -- Analysis</vt:lpstr>
      <vt:lpstr>Quadratic Probing &amp; Double Hashing -- Analysis </vt:lpstr>
      <vt:lpstr>The relative efficiency of  four collision-resolution methods</vt:lpstr>
      <vt:lpstr>What Constitutes a Good Hash Function</vt:lpstr>
      <vt:lpstr>Hash Table versus Search Trees</vt:lpstr>
    </vt:vector>
  </TitlesOfParts>
  <Company>Bilkent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CS202 - Fundamentals of Computer Science II</dc:title>
  <dc:creator>Ilyas Cicekli</dc:creator>
  <cp:lastModifiedBy>CGD</cp:lastModifiedBy>
  <cp:revision>603</cp:revision>
  <cp:lastPrinted>1999-09-09T03:15:50Z</cp:lastPrinted>
  <dcterms:created xsi:type="dcterms:W3CDTF">2012-04-25T03:25:52Z</dcterms:created>
  <dcterms:modified xsi:type="dcterms:W3CDTF">2012-04-25T03:32:20Z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2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radev@cs.columbia.edu</vt:lpwstr>
  </property>
  <property fmtid="{D5CDD505-2E9C-101B-9397-08002B2CF9AE}" pid="8" name="HomePage">
    <vt:lpwstr>http://www.cs.columbia.edu/~radev/cs4705/</vt:lpwstr>
  </property>
  <property fmtid="{D5CDD505-2E9C-101B-9397-08002B2CF9AE}" pid="9" name="Other">
    <vt:lpwstr/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F:\html\cs4705</vt:lpwstr>
  </property>
</Properties>
</file>